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8" r:id="rId12"/>
    <p:sldId id="297" r:id="rId13"/>
    <p:sldId id="271" r:id="rId14"/>
    <p:sldId id="274" r:id="rId15"/>
    <p:sldId id="275" r:id="rId16"/>
    <p:sldId id="276" r:id="rId17"/>
    <p:sldId id="299" r:id="rId18"/>
    <p:sldId id="300" r:id="rId19"/>
    <p:sldId id="302" r:id="rId20"/>
    <p:sldId id="303" r:id="rId21"/>
    <p:sldId id="278" r:id="rId22"/>
    <p:sldId id="280" r:id="rId23"/>
    <p:sldId id="281" r:id="rId24"/>
    <p:sldId id="282" r:id="rId25"/>
    <p:sldId id="301" r:id="rId26"/>
    <p:sldId id="298"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59" autoAdjust="0"/>
  </p:normalViewPr>
  <p:slideViewPr>
    <p:cSldViewPr snapToGrid="0" snapToObjects="1">
      <p:cViewPr varScale="1">
        <p:scale>
          <a:sx n="147" d="100"/>
          <a:sy n="147" d="100"/>
        </p:scale>
        <p:origin x="-1032"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87" name="Shape 28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143192864"/>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pPr lvl="0"/>
            <a:endParaRPr/>
          </a:p>
        </p:txBody>
      </p:sp>
      <p:sp>
        <p:nvSpPr>
          <p:cNvPr id="323" name="Shape 323"/>
          <p:cNvSpPr>
            <a:spLocks noGrp="1"/>
          </p:cNvSpPr>
          <p:nvPr>
            <p:ph type="body" sz="quarter" idx="1"/>
          </p:nvPr>
        </p:nvSpPr>
        <p:spPr>
          <a:prstGeom prst="rect">
            <a:avLst/>
          </a:prstGeom>
        </p:spPr>
        <p:txBody>
          <a:bodyPr/>
          <a:lstStyle/>
          <a:p>
            <a:pPr lvl="0">
              <a:defRPr sz="1800"/>
            </a:pPr>
            <a:r>
              <a:rPr sz="2400"/>
              <a:t>You’ve probably seen this slide before…but it’s worth revisiting</a:t>
            </a:r>
          </a:p>
          <a:p>
            <a:pPr lvl="0">
              <a:defRPr sz="1800"/>
            </a:pPr>
            <a:endParaRPr sz="2400"/>
          </a:p>
          <a:p>
            <a:pPr lvl="0">
              <a:defRPr sz="1800"/>
            </a:pPr>
            <a:r>
              <a:rPr sz="2400"/>
              <a:t>Stable industries that have had entrenched leaders are rapidly being disrupted, and they’re being disrupted by businesses with software at their core.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280311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8" name="Shape 508"/>
          <p:cNvSpPr>
            <a:spLocks noGrp="1"/>
          </p:cNvSpPr>
          <p:nvPr>
            <p:ph type="body" sz="quarter" idx="1"/>
          </p:nvPr>
        </p:nvSpPr>
        <p:spPr>
          <a:prstGeom prst="rect">
            <a:avLst/>
          </a:prstGeom>
        </p:spPr>
        <p:txBody>
          <a:bodyPr/>
          <a:lstStyle/>
          <a:p>
            <a:pPr lvl="0">
              <a:defRPr sz="1800"/>
            </a:pPr>
            <a:r>
              <a:rPr sz="2400"/>
              <a:t>While microservices are simple, they are certainly not easy [1]. It's recently been said that "microservices are not a free lunch" [2]. Interestingly enough, if you look at the concerns expressed here about microservices, you'll find that they are *exactly* the challenges that a PaaS is intended to address. So while microservices do not necessarily imply cloud (and vice versa), there is in fact a symbiotic relationship between the two, with each approach somehow compensating for the limitations of the other, much like the practices of eXtreme Programming do the same [3].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6" name="Shape 536"/>
          <p:cNvSpPr>
            <a:spLocks noGrp="1"/>
          </p:cNvSpPr>
          <p:nvPr>
            <p:ph type="body" sz="quarter" idx="1"/>
          </p:nvPr>
        </p:nvSpPr>
        <p:spPr>
          <a:prstGeom prst="rect">
            <a:avLst/>
          </a:prstGeom>
        </p:spPr>
        <p:txBody>
          <a:bodyPr/>
          <a:lstStyle/>
          <a:p>
            <a:pPr lvl="0">
              <a:defRPr sz="1800"/>
            </a:pPr>
            <a:r>
              <a:rPr sz="2200"/>
              <a:t>Driven from Lean -&gt; Concept to Cash</a:t>
            </a:r>
          </a:p>
          <a:p>
            <a:pPr lvl="0">
              <a:defRPr sz="1800"/>
            </a:pPr>
            <a:endParaRPr sz="2200"/>
          </a:p>
          <a:p>
            <a:pPr lvl="0">
              <a:defRPr sz="1800"/>
            </a:pPr>
            <a:r>
              <a:rPr sz="2200"/>
              <a:t>Taichi Ohno - reducing the timeline by removing the non-value added wastes</a:t>
            </a:r>
          </a:p>
          <a:p>
            <a:pPr lvl="0">
              <a:defRPr sz="1800"/>
            </a:pPr>
            <a:endParaRPr sz="2200"/>
          </a:p>
          <a:p>
            <a:pPr lvl="0">
              <a:defRPr sz="1800"/>
            </a:pPr>
            <a:r>
              <a:rPr sz="2200"/>
              <a:t>SHRINK &lt;Transition&gt;</a:t>
            </a:r>
          </a:p>
          <a:p>
            <a:pPr lvl="0">
              <a:defRPr sz="1800"/>
            </a:pPr>
            <a:endParaRPr sz="2200"/>
          </a:p>
          <a:p>
            <a:pPr lvl="0">
              <a:defRPr sz="1800"/>
            </a:pPr>
            <a:endParaRPr sz="2200"/>
          </a:p>
          <a:p>
            <a:pPr lvl="0">
              <a:defRPr sz="1800"/>
            </a:pPr>
            <a:endParaRPr sz="2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2" name="Shape 552"/>
          <p:cNvSpPr>
            <a:spLocks noGrp="1"/>
          </p:cNvSpPr>
          <p:nvPr>
            <p:ph type="body" sz="quarter" idx="1"/>
          </p:nvPr>
        </p:nvSpPr>
        <p:spPr>
          <a:prstGeom prst="rect">
            <a:avLst/>
          </a:prstGeom>
        </p:spPr>
        <p:txBody>
          <a:bodyPr/>
          <a:lstStyle/>
          <a:p>
            <a:pPr lvl="0">
              <a:defRPr sz="1800"/>
            </a:pPr>
            <a:r>
              <a:rPr sz="2200"/>
              <a:t>So how do you do that?</a:t>
            </a:r>
          </a:p>
          <a:p>
            <a:pPr lvl="0">
              <a:defRPr sz="1800"/>
            </a:pPr>
            <a:endParaRPr sz="2200"/>
          </a:p>
          <a:p>
            <a:pPr lvl="0">
              <a:defRPr sz="1800"/>
            </a:pPr>
            <a:r>
              <a:rPr sz="2200"/>
              <a:t>By making the first task on any software effort “delivery” - deploy the code somewhere, even if it doesn’t do anything. You might call this a walking skeleton.</a:t>
            </a:r>
          </a:p>
          <a:p>
            <a:pPr lvl="0">
              <a:defRPr sz="1800"/>
            </a:pPr>
            <a:endParaRPr sz="2200"/>
          </a:p>
          <a:p>
            <a:pPr lvl="0">
              <a:defRPr sz="1800"/>
            </a:pPr>
            <a:r>
              <a:rPr sz="2200"/>
              <a:t>And then keep doing that every time you change anything…which primes the pump for real iterative feedback cycles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2" name="Shape 552"/>
          <p:cNvSpPr>
            <a:spLocks noGrp="1"/>
          </p:cNvSpPr>
          <p:nvPr>
            <p:ph type="body" sz="quarter" idx="1"/>
          </p:nvPr>
        </p:nvSpPr>
        <p:spPr>
          <a:prstGeom prst="rect">
            <a:avLst/>
          </a:prstGeom>
        </p:spPr>
        <p:txBody>
          <a:bodyPr/>
          <a:lstStyle/>
          <a:p>
            <a:pPr lvl="0">
              <a:defRPr sz="1800"/>
            </a:pPr>
            <a:r>
              <a:rPr sz="2200"/>
              <a:t>So how do you do that?</a:t>
            </a:r>
          </a:p>
          <a:p>
            <a:pPr lvl="0">
              <a:defRPr sz="1800"/>
            </a:pPr>
            <a:endParaRPr sz="2200"/>
          </a:p>
          <a:p>
            <a:pPr lvl="0">
              <a:defRPr sz="1800"/>
            </a:pPr>
            <a:r>
              <a:rPr sz="2200"/>
              <a:t>By making the first task on any software effort “delivery” - deploy the code somewhere, even if it doesn’t do anything. You might call this a walking skeleton.</a:t>
            </a:r>
          </a:p>
          <a:p>
            <a:pPr lvl="0">
              <a:defRPr sz="1800"/>
            </a:pPr>
            <a:endParaRPr sz="2200"/>
          </a:p>
          <a:p>
            <a:pPr lvl="0">
              <a:defRPr sz="1800"/>
            </a:pPr>
            <a:r>
              <a:rPr sz="2200"/>
              <a:t>And then keep doing that every time you change anything…which primes the pump for real iterative feedback cycles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8" name="Shape 568"/>
          <p:cNvSpPr>
            <a:spLocks noGrp="1"/>
          </p:cNvSpPr>
          <p:nvPr>
            <p:ph type="body" sz="quarter" idx="1"/>
          </p:nvPr>
        </p:nvSpPr>
        <p:spPr>
          <a:prstGeom prst="rect">
            <a:avLst/>
          </a:prstGeom>
        </p:spPr>
        <p:txBody>
          <a:bodyPr/>
          <a:lstStyle/>
          <a:p>
            <a:pPr lvl="0">
              <a:defRPr sz="1800"/>
            </a:pPr>
            <a:r>
              <a:rPr sz="2200"/>
              <a:t>We don’t just demo to the customer but we actually deliver to the customer - in production</a:t>
            </a:r>
          </a:p>
          <a:p>
            <a:pPr lvl="0">
              <a:defRPr sz="1800"/>
            </a:pPr>
            <a:r>
              <a:rPr sz="2200"/>
              <a:t>Push out the iteration cycle from a stories to demo cycle to a stories to production deployment cycle</a:t>
            </a:r>
          </a:p>
          <a:p>
            <a:pPr lvl="0">
              <a:defRPr sz="1800"/>
            </a:pPr>
            <a:r>
              <a:rPr sz="2200"/>
              <a:t>Gain real feedback from real customers: what they say as well as how they behave (analytics)</a:t>
            </a:r>
          </a:p>
          <a:p>
            <a:pPr lvl="0">
              <a:defRPr sz="1800"/>
            </a:pPr>
            <a:r>
              <a:rPr sz="2200"/>
              <a:t>And ultimately deliver the most value by ensuring that we’re actually building the right thing</a:t>
            </a:r>
          </a:p>
          <a:p>
            <a:pPr lvl="0">
              <a:defRPr sz="1800"/>
            </a:pPr>
            <a:endParaRPr sz="2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80" name="Shape 680"/>
          <p:cNvSpPr>
            <a:spLocks noGrp="1"/>
          </p:cNvSpPr>
          <p:nvPr>
            <p:ph type="body" sz="quarter" idx="1"/>
          </p:nvPr>
        </p:nvSpPr>
        <p:spPr>
          <a:prstGeom prst="rect">
            <a:avLst/>
          </a:prstGeom>
        </p:spPr>
        <p:txBody>
          <a:bodyPr/>
          <a:lstStyle/>
          <a:p>
            <a:pPr lvl="0">
              <a:defRPr sz="1800"/>
            </a:pPr>
            <a:r>
              <a:rPr sz="2400"/>
              <a:t>frustrating bit - when we try to do this within that water-scrum-fall type organization that Sam mentioned this morning</a:t>
            </a:r>
          </a:p>
          <a:p>
            <a:pPr lvl="0">
              <a:defRPr sz="1800"/>
            </a:pPr>
            <a:r>
              <a:rPr sz="2400"/>
              <a:t>we batch up multiple iterations</a:t>
            </a:r>
          </a:p>
          <a:p>
            <a:pPr lvl="0">
              <a:defRPr sz="1800"/>
            </a:pPr>
            <a:r>
              <a:rPr sz="2400"/>
              <a:t>business is not seeing a steady stream of value</a:t>
            </a:r>
          </a:p>
          <a:p>
            <a:pPr lvl="0">
              <a:defRPr sz="1800"/>
            </a:pPr>
            <a:r>
              <a:rPr sz="2400"/>
              <a:t>development isn’t getting the benefit of continual course correction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01" name="Shape 701"/>
          <p:cNvSpPr>
            <a:spLocks noGrp="1"/>
          </p:cNvSpPr>
          <p:nvPr>
            <p:ph type="body" sz="quarter" idx="1"/>
          </p:nvPr>
        </p:nvSpPr>
        <p:spPr>
          <a:prstGeom prst="rect">
            <a:avLst/>
          </a:prstGeom>
        </p:spPr>
        <p:txBody>
          <a:bodyPr/>
          <a:lstStyle/>
          <a:p>
            <a:pPr lvl="0">
              <a:defRPr sz="1800"/>
            </a:pPr>
            <a:r>
              <a:rPr sz="2100"/>
              <a:t>- development process may be agile “per se” - but we then enter traditional ticket-based systems and release cycles for changes to the supporting environment &lt;TRIGGER&gt;</a:t>
            </a:r>
          </a:p>
          <a:p>
            <a:pPr marL="240631" lvl="0" indent="-240631">
              <a:buSzPct val="100000"/>
              <a:buChar char="-"/>
              <a:defRPr sz="1800"/>
            </a:pPr>
            <a:r>
              <a:rPr sz="2100"/>
              <a:t>silos protect their turf and optimize locally - making desired project actions — database schema changes, manual regression cycles, environment provisioning — difficult or impossible</a:t>
            </a:r>
          </a:p>
          <a:p>
            <a:pPr lvl="0">
              <a:defRPr sz="1800"/>
            </a:pPr>
            <a:r>
              <a:rPr sz="2100"/>
              <a:t>- one of the reasons is this batching up of change increasing the perceived risks of delivery from each of the silos, so the knee jerk reaction is to prevent change because change breaks things…and the iterative cycle gets progressively slower and eventually stops.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17" name="Shape 717"/>
          <p:cNvSpPr>
            <a:spLocks noGrp="1"/>
          </p:cNvSpPr>
          <p:nvPr>
            <p:ph type="body" sz="quarter" idx="1"/>
          </p:nvPr>
        </p:nvSpPr>
        <p:spPr>
          <a:prstGeom prst="rect">
            <a:avLst/>
          </a:prstGeom>
        </p:spPr>
        <p:txBody>
          <a:bodyPr/>
          <a:lstStyle/>
          <a:p>
            <a:pPr marL="240631" lvl="0" indent="-240631">
              <a:buSzPct val="100000"/>
              <a:buChar char="-"/>
              <a:defRPr sz="1800"/>
            </a:pPr>
            <a:r>
              <a:rPr sz="2200"/>
              <a:t>shift from PROJECTS to PRODUCTS</a:t>
            </a:r>
          </a:p>
          <a:p>
            <a:pPr marL="240631" lvl="0" indent="-240631">
              <a:buSzPct val="100000"/>
              <a:buChar char="-"/>
              <a:defRPr sz="1800"/>
            </a:pPr>
            <a:r>
              <a:rPr sz="2200"/>
              <a:t>cross functional business capability teams — all roles necessary to build, test, deliver, operate services delivering that business capability — characteristics of microservices tend to right size systems to right sized teams and capabilities</a:t>
            </a:r>
          </a:p>
          <a:p>
            <a:pPr marL="240631" lvl="0" indent="-240631">
              <a:buSzPct val="100000"/>
              <a:buChar char="-"/>
              <a:defRPr sz="1800"/>
            </a:pPr>
            <a:r>
              <a:rPr sz="2200"/>
              <a:t>platform operations team - provides self-service agile infrastructure to business capability teams - or the business capability of a fabric on which to deliver other business capabilities - that cloud-native application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30" name="Shape 330"/>
          <p:cNvSpPr>
            <a:spLocks noGrp="1"/>
          </p:cNvSpPr>
          <p:nvPr>
            <p:ph type="body" sz="quarter" idx="1"/>
          </p:nvPr>
        </p:nvSpPr>
        <p:spPr>
          <a:prstGeom prst="rect">
            <a:avLst/>
          </a:prstGeom>
        </p:spPr>
        <p:txBody>
          <a:bodyPr/>
          <a:lstStyle/>
          <a:p>
            <a:pPr lvl="0">
              <a:defRPr sz="1800"/>
            </a:pPr>
            <a:r>
              <a:rPr sz="2400"/>
              <a:t>Here’s a few of those industries…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5" name="Shape 735"/>
          <p:cNvSpPr>
            <a:spLocks noGrp="1"/>
          </p:cNvSpPr>
          <p:nvPr>
            <p:ph type="body" sz="quarter" idx="1"/>
          </p:nvPr>
        </p:nvSpPr>
        <p:spPr>
          <a:prstGeom prst="rect">
            <a:avLst/>
          </a:prstGeom>
        </p:spPr>
        <p:txBody>
          <a:bodyPr/>
          <a:lstStyle/>
          <a:p>
            <a:pPr lvl="0">
              <a:defRPr sz="1800"/>
            </a:pPr>
            <a:r>
              <a:rPr sz="2400"/>
              <a:t>business capability teams consume the platform via self-service API’s</a:t>
            </a:r>
          </a:p>
          <a:p>
            <a:pPr lvl="0">
              <a:defRPr sz="1800"/>
            </a:pPr>
            <a:endParaRPr sz="2400"/>
          </a:p>
          <a:p>
            <a:pPr lvl="0">
              <a:defRPr sz="1800"/>
            </a:pPr>
            <a:r>
              <a:rPr sz="2400"/>
              <a:t>just as microservices communicate w/ each other via API’s, so does the microservice with its hosting platform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883" name="Shape 883"/>
          <p:cNvSpPr>
            <a:spLocks noGrp="1"/>
          </p:cNvSpPr>
          <p:nvPr>
            <p:ph type="body" sz="quarter" idx="1"/>
          </p:nvPr>
        </p:nvSpPr>
        <p:spPr>
          <a:prstGeom prst="rect">
            <a:avLst/>
          </a:prstGeom>
        </p:spPr>
        <p:txBody>
          <a:bodyPr/>
          <a:lstStyle/>
          <a:p>
            <a:pPr lvl="0">
              <a:defRPr sz="1800"/>
            </a:pPr>
            <a:r>
              <a:rPr sz="2400"/>
              <a:t>- leads to autonomous business capability teams that complete the entire concept to cash release cycle</a:t>
            </a:r>
          </a:p>
          <a:p>
            <a:pPr marL="240631" lvl="0" indent="-240631">
              <a:buSzPct val="100000"/>
              <a:buChar char="-"/>
              <a:defRPr sz="1800"/>
            </a:pPr>
            <a:r>
              <a:rPr sz="2400"/>
              <a:t>teams are continuously deliver value around their capabilities, moving in an agile manner, responding to changes in the business, moving swiftly</a:t>
            </a:r>
          </a:p>
          <a:p>
            <a:pPr marL="240631" lvl="0" indent="-240631">
              <a:buSzPct val="100000"/>
              <a:buChar char="-"/>
              <a:defRPr sz="1800"/>
            </a:pPr>
            <a:r>
              <a:rPr sz="2400"/>
              <a:t>able to form new teams specifically to innovate and experiment with new business models and ideas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pPr lvl="0"/>
            <a:endParaRPr/>
          </a:p>
        </p:txBody>
      </p:sp>
      <p:sp>
        <p:nvSpPr>
          <p:cNvPr id="375" name="Shape 375"/>
          <p:cNvSpPr>
            <a:spLocks noGrp="1"/>
          </p:cNvSpPr>
          <p:nvPr>
            <p:ph type="body" sz="quarter" idx="1"/>
          </p:nvPr>
        </p:nvSpPr>
        <p:spPr>
          <a:prstGeom prst="rect">
            <a:avLst/>
          </a:prstGeom>
        </p:spPr>
        <p:txBody>
          <a:bodyPr/>
          <a:lstStyle/>
          <a:p>
            <a:pPr lvl="0">
              <a:defRPr sz="1800"/>
            </a:pPr>
            <a:r>
              <a:rPr sz="2400"/>
              <a:t>Scaling used to be accomplished vertically…very slow (must minimally reconfigure/reboot virtual machines or physically reconfigure racked hardware) and expensive.</a:t>
            </a:r>
          </a:p>
          <a:p>
            <a:pPr lvl="0">
              <a:defRPr sz="1800"/>
            </a:pPr>
            <a:endParaRPr sz="2400"/>
          </a:p>
          <a:p>
            <a:pPr lvl="0">
              <a:defRPr sz="1800"/>
            </a:pPr>
            <a:r>
              <a:rPr sz="2400"/>
              <a:t>The big players (google, facebook, netflix, etc.) accomplish scale via horizontal scale on commodity hardware. Usually via containers/lightweight VMs.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lIns="90571" tIns="45286" rIns="90571" bIns="45286"/>
          <a:lstStyle/>
          <a:p>
            <a:r>
              <a:rPr lang="en-US" dirty="0" smtClean="0"/>
              <a:t>Often rest/http,</a:t>
            </a:r>
            <a:r>
              <a:rPr lang="en-US" baseline="0" dirty="0" smtClean="0"/>
              <a:t> lightweight container</a:t>
            </a:r>
          </a:p>
          <a:p>
            <a:r>
              <a:rPr lang="en-US" baseline="0" dirty="0" smtClean="0"/>
              <a:t>Domain Driven Design applied in a new way</a:t>
            </a:r>
          </a:p>
          <a:p>
            <a:endParaRPr lang="en-US" baseline="0" dirty="0" smtClean="0"/>
          </a:p>
          <a:p>
            <a:pPr marL="220558" indent="-220558">
              <a:buSzPct val="100000"/>
              <a:buChar char="-"/>
              <a:defRPr sz="1800"/>
            </a:pPr>
            <a:r>
              <a:rPr lang="en-US" sz="2200" dirty="0"/>
              <a:t>http://martinfowler.com/articles/microservices.html#AreMicroservicesTheFuture</a:t>
            </a:r>
          </a:p>
          <a:p>
            <a:pPr marL="220558" indent="-220558">
              <a:buSzPct val="100000"/>
              <a:buChar char="-"/>
              <a:defRPr sz="1800"/>
            </a:pPr>
            <a:r>
              <a:rPr lang="en-US" sz="2200" dirty="0"/>
              <a:t>http://highscalability.com/blog/2014/4/8/microservices-not-a-free-lunch.html</a:t>
            </a:r>
          </a:p>
          <a:p>
            <a:pPr marL="220558" indent="-220558">
              <a:buSzPct val="100000"/>
              <a:buChar char="-"/>
              <a:defRPr sz="1800"/>
            </a:pPr>
            <a:endParaRPr lang="en-US" sz="2200" dirty="0"/>
          </a:p>
          <a:p>
            <a:pPr marL="220558" indent="-220558">
              <a:buSzPct val="100000"/>
              <a:buChar char="-"/>
              <a:defRPr sz="1800"/>
            </a:pPr>
            <a:endParaRPr lang="en-US" sz="2200" dirty="0"/>
          </a:p>
          <a:p>
            <a:endParaRPr lang="en-US" dirty="0"/>
          </a:p>
        </p:txBody>
      </p:sp>
    </p:spTree>
    <p:extLst>
      <p:ext uri="{BB962C8B-B14F-4D97-AF65-F5344CB8AC3E}">
        <p14:creationId xmlns:p14="http://schemas.microsoft.com/office/powerpoint/2010/main" val="3918338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8" name="Shape 408"/>
          <p:cNvSpPr>
            <a:spLocks noGrp="1"/>
          </p:cNvSpPr>
          <p:nvPr>
            <p:ph type="body" sz="quarter" idx="1"/>
          </p:nvPr>
        </p:nvSpPr>
        <p:spPr>
          <a:prstGeom prst="rect">
            <a:avLst/>
          </a:prstGeom>
        </p:spPr>
        <p:txBody>
          <a:bodyPr/>
          <a:lstStyle/>
          <a:p>
            <a:pPr lvl="0">
              <a:defRPr sz="1800"/>
            </a:pPr>
            <a:r>
              <a:rPr sz="2400"/>
              <a:t>Qualitative (focus, role, capability) vs. Quantitative (lines, operations, endpoints)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47" name="Shape 447"/>
          <p:cNvSpPr>
            <a:spLocks noGrp="1"/>
          </p:cNvSpPr>
          <p:nvPr>
            <p:ph type="body" sz="quarter" idx="1"/>
          </p:nvPr>
        </p:nvSpPr>
        <p:spPr>
          <a:prstGeom prst="rect">
            <a:avLst/>
          </a:prstGeom>
        </p:spPr>
        <p:txBody>
          <a:bodyPr/>
          <a:lstStyle/>
          <a:p>
            <a:pPr lvl="0">
              <a:defRPr sz="1800"/>
            </a:pPr>
            <a:r>
              <a:rPr sz="2400"/>
              <a:t>Of course none of this is true in the traditional monolith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1" name="Shape 481"/>
          <p:cNvSpPr>
            <a:spLocks noGrp="1"/>
          </p:cNvSpPr>
          <p:nvPr>
            <p:ph type="body" sz="quarter" idx="1"/>
          </p:nvPr>
        </p:nvSpPr>
        <p:spPr>
          <a:prstGeom prst="rect">
            <a:avLst/>
          </a:prstGeom>
        </p:spPr>
        <p:txBody>
          <a:bodyPr/>
          <a:lstStyle/>
          <a:p>
            <a:pPr lvl="0">
              <a:defRPr sz="1800"/>
            </a:pPr>
            <a:r>
              <a:rPr sz="2400"/>
              <a:t>Nor is it true here either…</a:t>
            </a:r>
          </a:p>
          <a:p>
            <a:pPr lvl="0">
              <a:defRPr sz="1800"/>
            </a:pPr>
            <a:r>
              <a:rPr sz="2400"/>
              <a:t>Essentially trading one monolith for another</a:t>
            </a:r>
          </a:p>
          <a:p>
            <a:pPr lvl="0">
              <a:defRPr sz="1800"/>
            </a:pPr>
            <a:r>
              <a:rPr sz="2400"/>
              <a:t>Trying to hide essential complexity behind accidental complexity…shoving it into a box</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8" name="Shape 488"/>
          <p:cNvSpPr>
            <a:spLocks noGrp="1"/>
          </p:cNvSpPr>
          <p:nvPr>
            <p:ph type="body" sz="quarter" idx="1"/>
          </p:nvPr>
        </p:nvSpPr>
        <p:spPr>
          <a:prstGeom prst="rect">
            <a:avLst/>
          </a:prstGeom>
        </p:spPr>
        <p:txBody>
          <a:bodyPr/>
          <a:lstStyle/>
          <a:p>
            <a:pPr lvl="0">
              <a:defRPr sz="1800"/>
            </a:pPr>
            <a:r>
              <a:rPr sz="2200"/>
              <a:t>A graph</a:t>
            </a:r>
          </a:p>
          <a:p>
            <a:pPr lvl="0">
              <a:defRPr sz="1800"/>
            </a:pPr>
            <a:r>
              <a:rPr sz="2200"/>
              <a:t>one which reveals the true nature of things</a:t>
            </a:r>
          </a:p>
          <a:p>
            <a:pPr lvl="0">
              <a:defRPr sz="1800"/>
            </a:pPr>
            <a:r>
              <a:rPr sz="2200"/>
              <a:t>and yet this architecture of revealed complexity is at the heart of the fastest moving, most innovative companies in the industry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a:solidFill>
                  <a:srgbClr val="F16F3B"/>
                </a:solidFill>
                <a:uFill>
                  <a:solidFill>
                    <a:srgbClr val="F16F3B"/>
                  </a:solidFill>
                </a:uFill>
                <a:latin typeface="Avenir Next Demi Bold"/>
                <a:ea typeface="Avenir Next Demi Bold"/>
                <a:cs typeface="Avenir Next Demi Bold"/>
                <a:sym typeface="Avenir Next Demi Bold"/>
              </a:defRPr>
            </a:lvl1pPr>
          </a:lstStyle>
          <a:p>
            <a:pPr lvl="0">
              <a:defRPr sz="1800">
                <a:solidFill>
                  <a:srgbClr val="000000"/>
                </a:solidFill>
                <a:uFillTx/>
              </a:defRPr>
            </a:pPr>
            <a:r>
              <a:rPr sz="3600">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4"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75" name="Shape 75"/>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76" name="Shape 76"/>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8" name="Shape 7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9" name="Shape 7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0" name="Shape 8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81" name="leftmedia.gif"/>
          <p:cNvPicPr/>
          <p:nvPr/>
        </p:nvPicPr>
        <p:blipFill>
          <a:blip/>
          <a:srcRect/>
          <a:stretch>
            <a:fillRect/>
          </a:stretch>
        </p:blipFill>
        <p:spPr>
          <a:xfrm>
            <a:off x="373941" y="1063724"/>
            <a:ext cx="2080364" cy="3390901"/>
          </a:xfrm>
          <a:prstGeom prst="rect">
            <a:avLst/>
          </a:prstGeom>
          <a:ln w="12700">
            <a:miter lim="400000"/>
          </a:ln>
        </p:spPr>
      </p:pic>
      <p:sp>
        <p:nvSpPr>
          <p:cNvPr id="82" name="Shape 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3" name="Shape 83"/>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90" name="Shape 90"/>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93" name="Shape 93"/>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94" name="Shape 9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95" name="Shape 9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96" name="Shape 96"/>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7" name="Shape 9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9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102" name="Shape 10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3" name="Shape 103"/>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04"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05" name="Shape 105"/>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06" name="Shape 10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7" name="Shape 10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8" name="Shape 10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0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11" name="Shape 111"/>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12" name="Shape 112"/>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13"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15" name="Shape 1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6" name="Shape 11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17" name="Shape 11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18" name="Shape 11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1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21" name="Shape 12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2" name="Shape 12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3" name="Shape 12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24" name="Shape 1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2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1" name="Shape 1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32" name="Shape 132"/>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133" name="Shape 133"/>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134" name="Shape 13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35" name="Shape 135"/>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3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latin typeface="Avenir Next"/>
                <a:ea typeface="Avenir Next"/>
                <a:cs typeface="Avenir Next"/>
                <a:sym typeface="Avenir Next"/>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Shape 13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39" name="Shape 13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40" name="Shape 140"/>
          <p:cNvSpPr>
            <a:spLocks noGrp="1"/>
          </p:cNvSpPr>
          <p:nvPr>
            <p:ph type="title"/>
          </p:nvPr>
        </p:nvSpPr>
        <p:spPr>
          <a:xfrm>
            <a:off x="366713" y="325438"/>
            <a:ext cx="8410576" cy="623888"/>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1" name="Shape 14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42" name="Shape 14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4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45" name="Shape 14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46" name="Shape 14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7" name="Shape 14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48" name="Shape 14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4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151" name="Shape 15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52" name="Shape 15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53" name="Shape 153"/>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54" name="Shape 154"/>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55" name="Shape 15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5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58" name="Shape 15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59" name="Shape 159"/>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0" name="Shape 16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61" name="Shape 161"/>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6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64" name="Shape 1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5" name="Shape 1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66" name="Shape 166"/>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7" name="Shape 16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6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0" name="Shape 17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71" name="Shape 17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2" name="Shape 17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3" name="Shape 17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7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6" name="Shape 17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77" name="Shape 177"/>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8" name="Shape 17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9" name="Shape 179"/>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82" name="Shape 18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83" name="Shape 183"/>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84" name="Shape 1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85" name="Shape 185"/>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188" name="Shape 18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89" name="Shape 18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90" name="Shape 1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1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193" name="Shape 19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94" name="Shape 19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95" name="Shape 19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96" name="Shape 19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97" name="Shape 197"/>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19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00" name="Shape 20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01" name="Shape 20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02" name="Shape 20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0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05" name="Shape 20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06" name="Shape 20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07" name="Shape 20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08" name="Shape 20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0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11" name="Shape 2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2" name="Shape 21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13" name="Shape 21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14" name="Shape 214"/>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217" name="image1.png" descr="C:\Users\sdunn\Documents\Pivotal Open Source\events\SpringOne2GX 2014\presentation\bg-strip.png"/>
          <p:cNvPicPr/>
          <p:nvPr/>
        </p:nvPicPr>
        <p:blipFill>
          <a:blip r:embed="rId2">
            <a:extLst/>
          </a:blip>
          <a:stretch>
            <a:fillRect/>
          </a:stretch>
        </p:blipFill>
        <p:spPr>
          <a:xfrm>
            <a:off x="0" y="-2"/>
            <a:ext cx="9150486" cy="104776"/>
          </a:xfrm>
          <a:prstGeom prst="rect">
            <a:avLst/>
          </a:prstGeom>
          <a:ln w="12700">
            <a:miter lim="400000"/>
          </a:ln>
        </p:spPr>
      </p:pic>
      <p:pic>
        <p:nvPicPr>
          <p:cNvPr id="218" name="image2.png" descr="C:\Users\sdunn\Documents\Pivotal Open Source\events\SpringOne2GX 2014\presentation\SpringOne2014-small-logo.png"/>
          <p:cNvPicPr/>
          <p:nvPr/>
        </p:nvPicPr>
        <p:blipFill>
          <a:blip r:embed="rId3">
            <a:extLst/>
          </a:blip>
          <a:stretch>
            <a:fillRect/>
          </a:stretch>
        </p:blipFill>
        <p:spPr>
          <a:xfrm>
            <a:off x="8153397" y="-2"/>
            <a:ext cx="845109" cy="742953"/>
          </a:xfrm>
          <a:prstGeom prst="rect">
            <a:avLst/>
          </a:prstGeom>
          <a:ln w="12700">
            <a:miter lim="400000"/>
          </a:ln>
        </p:spPr>
      </p:pic>
      <p:sp>
        <p:nvSpPr>
          <p:cNvPr id="219" name="Shape 219"/>
          <p:cNvSpPr>
            <a:spLocks noGrp="1"/>
          </p:cNvSpPr>
          <p:nvPr>
            <p:ph type="title"/>
          </p:nvPr>
        </p:nvSpPr>
        <p:spPr>
          <a:xfrm>
            <a:off x="347472" y="0"/>
            <a:ext cx="7577329" cy="819151"/>
          </a:xfrm>
          <a:prstGeom prst="rect">
            <a:avLst/>
          </a:prstGeom>
        </p:spPr>
        <p:txBody>
          <a:bodyPr anchor="ctr">
            <a:normAutofit/>
          </a:bodyPr>
          <a:lstStyle>
            <a:lvl1pPr>
              <a:lnSpc>
                <a:spcPct val="100000"/>
              </a:lnSpc>
              <a:defRPr sz="2400" b="1">
                <a:solidFill>
                  <a:srgbClr val="333333"/>
                </a:solidFill>
                <a:uFillTx/>
                <a:latin typeface="Arial"/>
                <a:ea typeface="Arial"/>
                <a:cs typeface="Arial"/>
                <a:sym typeface="Arial"/>
              </a:defRPr>
            </a:lvl1pPr>
          </a:lstStyle>
          <a:p>
            <a:pPr lvl="0">
              <a:defRPr sz="1800" b="0">
                <a:solidFill>
                  <a:srgbClr val="000000"/>
                </a:solidFill>
              </a:defRPr>
            </a:pPr>
            <a:r>
              <a:rPr sz="2400" b="1">
                <a:solidFill>
                  <a:srgbClr val="333333"/>
                </a:solidFill>
              </a:rPr>
              <a:t>Title Text</a:t>
            </a:r>
          </a:p>
        </p:txBody>
      </p:sp>
      <p:sp>
        <p:nvSpPr>
          <p:cNvPr id="220" name="Shape 220"/>
          <p:cNvSpPr>
            <a:spLocks noGrp="1"/>
          </p:cNvSpPr>
          <p:nvPr>
            <p:ph type="sldNum" sz="quarter" idx="2"/>
          </p:nvPr>
        </p:nvSpPr>
        <p:spPr>
          <a:xfrm>
            <a:off x="8305800" y="4875757"/>
            <a:ext cx="499873" cy="172816"/>
          </a:xfrm>
          <a:prstGeom prst="rect">
            <a:avLst/>
          </a:prstGeom>
        </p:spPr>
        <p:txBody>
          <a:bodyPr anchor="ctr"/>
          <a:lstStyle>
            <a:lvl1pPr>
              <a:defRPr sz="1200">
                <a:solidFill>
                  <a:srgbClr val="333333"/>
                </a:solidFill>
                <a:uFillTx/>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22" name="Shape 22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23" name="Shape 22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24" name="Shape 2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2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27" name="Shape 2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28" name="Shape 22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29" name="Shape 22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3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2" name="Shape 23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33" name="Shape 23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34" name="Shape 23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35" name="Shape 23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3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8" name="Shape 238"/>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blurRad="38100" dist="12700" dir="5400000" rotWithShape="0">
                    <a:srgbClr val="000000">
                      <a:alpha val="50000"/>
                    </a:srgbClr>
                  </a:outerShdw>
                </a:effectLst>
                <a:uFillTx/>
              </a:defRPr>
            </a:pPr>
            <a:endParaRPr/>
          </a:p>
        </p:txBody>
      </p:sp>
      <p:pic>
        <p:nvPicPr>
          <p:cNvPr id="239"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240" name="Shape 240"/>
          <p:cNvSpPr>
            <a:spLocks noGrp="1"/>
          </p:cNvSpPr>
          <p:nvPr>
            <p:ph type="title"/>
          </p:nvPr>
        </p:nvSpPr>
        <p:spPr>
          <a:xfrm>
            <a:off x="366713" y="325438"/>
            <a:ext cx="8410576" cy="55410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42" name="Shape 24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43" name="Shape 24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44" name="Shape 24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45" name="Shape 2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24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248" name="Shape 248"/>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49" name="Shape 2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50" name="Shape 250"/>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1" name="Shape 25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5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2">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1" name="Shape 41"/>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42" name="Shape 42"/>
          <p:cNvSpPr>
            <a:spLocks noGrp="1"/>
          </p:cNvSpPr>
          <p:nvPr>
            <p:ph type="title"/>
          </p:nvPr>
        </p:nvSpPr>
        <p:spPr>
          <a:xfrm>
            <a:off x="150097" y="1702996"/>
            <a:ext cx="8843806" cy="931010"/>
          </a:xfrm>
          <a:prstGeom prst="rect">
            <a:avLst/>
          </a:prstGeom>
        </p:spPr>
        <p:txBody>
          <a:bodyPr anchor="b"/>
          <a:lstStyle>
            <a:lvl1pPr algn="ctr">
              <a:defRPr sz="5700"/>
            </a:lvl1pPr>
          </a:lstStyle>
          <a:p>
            <a:pPr lvl="0">
              <a:defRPr sz="1800">
                <a:solidFill>
                  <a:srgbClr val="000000"/>
                </a:solidFill>
                <a:uFillTx/>
              </a:defRPr>
            </a:pPr>
            <a:r>
              <a:rPr sz="5700">
                <a:solidFill>
                  <a:srgbClr val="008881"/>
                </a:solidFill>
                <a:uFill>
                  <a:solidFill>
                    <a:srgbClr val="008881"/>
                  </a:solidFill>
                </a:uFill>
              </a:rPr>
              <a:t>Title Text</a:t>
            </a:r>
          </a:p>
        </p:txBody>
      </p:sp>
      <p:sp>
        <p:nvSpPr>
          <p:cNvPr id="43" name="Shape 4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4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54" name="Shape 25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5" name="Shape 255"/>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6" name="Shape 25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57" name="Shape 25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5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60" name="Shape 26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61" name="Shape 26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62" name="Shape 26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63" name="Shape 26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6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266" name="Shape 26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67" name="Shape 26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68" name="Shape 2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71" name="Shape 2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72" name="Shape 27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73" name="Shape 2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74" name="Shape 274"/>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7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77" name="Chalk_Line_10x7.png"/>
          <p:cNvPicPr/>
          <p:nvPr/>
        </p:nvPicPr>
        <p:blipFill>
          <a:blip r:embed="rId3">
            <a:alphaModFix amt="45000"/>
            <a:extLst/>
          </a:blip>
          <a:stretch>
            <a:fillRect/>
          </a:stretch>
        </p:blipFill>
        <p:spPr>
          <a:xfrm>
            <a:off x="1350615" y="187523"/>
            <a:ext cx="6442770" cy="4627811"/>
          </a:xfrm>
          <a:prstGeom prst="rect">
            <a:avLst/>
          </a:prstGeom>
          <a:ln w="3175">
            <a:miter lim="400000"/>
          </a:ln>
        </p:spPr>
      </p:pic>
      <p:sp>
        <p:nvSpPr>
          <p:cNvPr id="278" name="Shape 278"/>
          <p:cNvSpPr>
            <a:spLocks noGrp="1"/>
          </p:cNvSpPr>
          <p:nvPr>
            <p:ph type="title"/>
          </p:nvPr>
        </p:nvSpPr>
        <p:spPr>
          <a:xfrm>
            <a:off x="1618505" y="488900"/>
            <a:ext cx="2678908" cy="2163218"/>
          </a:xfrm>
          <a:prstGeom prst="rect">
            <a:avLst/>
          </a:prstGeom>
        </p:spPr>
        <p:txBody>
          <a:bodyPr lIns="26789" tIns="26789" rIns="26789" bIns="26789" anchor="b">
            <a:normAutofit/>
          </a:bodyPr>
          <a:lstStyle>
            <a:lvl1pPr defTabSz="584200">
              <a:lnSpc>
                <a:spcPct val="80000"/>
              </a:lnSpc>
              <a:defRPr sz="2400" b="1" cap="all" spc="192">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1pPr>
          </a:lstStyle>
          <a:p>
            <a:pPr lvl="0">
              <a:defRPr sz="1800" b="0" cap="none" spc="0">
                <a:solidFill>
                  <a:srgbClr val="000000"/>
                </a:solidFill>
                <a:effectLst/>
              </a:defRPr>
            </a:pPr>
            <a:r>
              <a:rPr sz="2400" b="1" cap="all" spc="192">
                <a:solidFill>
                  <a:srgbClr val="3E3B39"/>
                </a:solidFill>
                <a:effectLst>
                  <a:outerShdw blurRad="25400" dist="25400" dir="5520000" rotWithShape="0">
                    <a:srgbClr val="FFFFFF">
                      <a:alpha val="72000"/>
                    </a:srgbClr>
                  </a:outerShdw>
                </a:effectLst>
              </a:rPr>
              <a:t>Title Text</a:t>
            </a:r>
          </a:p>
        </p:txBody>
      </p:sp>
      <p:sp>
        <p:nvSpPr>
          <p:cNvPr id="279" name="Shape 279"/>
          <p:cNvSpPr>
            <a:spLocks noGrp="1"/>
          </p:cNvSpPr>
          <p:nvPr>
            <p:ph type="body" idx="1"/>
          </p:nvPr>
        </p:nvSpPr>
        <p:spPr>
          <a:xfrm>
            <a:off x="1618505" y="2652117"/>
            <a:ext cx="2678908" cy="1942208"/>
          </a:xfrm>
          <a:prstGeom prst="rect">
            <a:avLst/>
          </a:prstGeom>
        </p:spPr>
        <p:txBody>
          <a:bodyPr lIns="26789" tIns="26789" rIns="26789" bIns="26789">
            <a:normAutofit/>
          </a:bodyPr>
          <a:lstStyle>
            <a:lvl1pPr marL="0" indent="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1pPr>
            <a:lvl2pPr marL="0" indent="2286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2pPr>
            <a:lvl3pPr marL="0" indent="4572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3pPr>
            <a:lvl4pPr marL="0" indent="6858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4pPr>
            <a:lvl5pPr marL="0" indent="9144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5pPr>
          </a:lstStyle>
          <a:p>
            <a:pPr lvl="0">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One</a:t>
            </a:r>
          </a:p>
          <a:p>
            <a:pPr lvl="1">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Two</a:t>
            </a:r>
          </a:p>
          <a:p>
            <a:pPr lvl="2">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Three</a:t>
            </a:r>
          </a:p>
          <a:p>
            <a:pPr lvl="3">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Four</a:t>
            </a:r>
          </a:p>
          <a:p>
            <a:pPr lvl="4">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Five</a:t>
            </a:r>
          </a:p>
        </p:txBody>
      </p:sp>
    </p:spTree>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281" name="Shape 28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82" name="Shape 28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83" name="Shape 28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84" name="Shape 2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8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5" y="325439"/>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6"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47962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46" name="Shape 46"/>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7" name="Shape 47"/>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48"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9" name="Shape 49"/>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50" name="Shape 5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51" name="Shape 51"/>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52" name="Shape 5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5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2" name="Shape 62"/>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pPr>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7" name="Shape 6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8" name="Shape 68"/>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9" name="Shape 69"/>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48" Type="http://schemas.openxmlformats.org/officeDocument/2006/relationships/image" Target="../media/image1.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 name="pasted-image.pdf"/>
          <p:cNvPicPr/>
          <p:nvPr/>
        </p:nvPicPr>
        <p:blipFill>
          <a:blip r:embed="rId48">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1pPr>
      <a:lvl2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2pPr>
      <a:lvl3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3pPr>
      <a:lvl4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4pPr>
      <a:lvl5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5pPr>
      <a:lvl6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6pPr>
      <a:lvl7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7pPr>
      <a:lvl8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8pPr>
      <a:lvl9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 Id="rId3" Type="http://schemas.openxmlformats.org/officeDocument/2006/relationships/hyperlink" Target="http://12facto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hyperlink" Target="http://bit.ly/cloud-native-boo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spring-cloud-samples/fortune-teller" TargetMode="External"/><Relationship Id="rId3" Type="http://schemas.openxmlformats.org/officeDocument/2006/relationships/hyperlink" Target="https://github.com/spring-cloud-samples/springbox-clou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pPr lvl="0">
              <a:defRPr sz="1800">
                <a:solidFill>
                  <a:srgbClr val="000000"/>
                </a:solidFill>
                <a:uFillTx/>
              </a:defRPr>
            </a:pPr>
            <a:r>
              <a:rPr lang="en-US" sz="3600" dirty="0" smtClean="0">
                <a:solidFill>
                  <a:srgbClr val="F16F3B"/>
                </a:solidFill>
                <a:uFill>
                  <a:solidFill>
                    <a:srgbClr val="F16F3B"/>
                  </a:solidFill>
                </a:uFill>
              </a:rPr>
              <a:t>Continuous Deliver and </a:t>
            </a:r>
            <a:r>
              <a:rPr lang="en-US" sz="3600" dirty="0" err="1" smtClean="0">
                <a:solidFill>
                  <a:srgbClr val="F16F3B"/>
                </a:solidFill>
                <a:uFill>
                  <a:solidFill>
                    <a:srgbClr val="F16F3B"/>
                  </a:solidFill>
                </a:uFill>
              </a:rPr>
              <a:t>Mircoservices</a:t>
            </a:r>
            <a:endParaRPr sz="3600" dirty="0">
              <a:solidFill>
                <a:srgbClr val="F16F3B"/>
              </a:solidFill>
              <a:uFill>
                <a:solidFill>
                  <a:srgbClr val="F16F3B"/>
                </a:solidFill>
              </a:uFill>
            </a:endParaRPr>
          </a:p>
        </p:txBody>
      </p:sp>
      <p:sp>
        <p:nvSpPr>
          <p:cNvPr id="290" name="Shape 290"/>
          <p:cNvSpPr>
            <a:spLocks noGrp="1"/>
          </p:cNvSpPr>
          <p:nvPr>
            <p:ph type="body" idx="1"/>
          </p:nvPr>
        </p:nvSpPr>
        <p:spPr>
          <a:prstGeom prst="rect">
            <a:avLst/>
          </a:prstGeom>
        </p:spPr>
        <p:txBody>
          <a:bodyPr/>
          <a:lstStyle/>
          <a:p>
            <a:pPr lvl="0">
              <a:defRPr sz="1800">
                <a:solidFill>
                  <a:srgbClr val="000000"/>
                </a:solidFill>
                <a:uFillTx/>
              </a:defRPr>
            </a:pPr>
            <a:r>
              <a:rPr lang="en-US" sz="2400" dirty="0" smtClean="0">
                <a:solidFill>
                  <a:srgbClr val="3EA7BC"/>
                </a:solidFill>
                <a:uFill>
                  <a:solidFill>
                    <a:srgbClr val="3EA7BC"/>
                  </a:solidFill>
                </a:uFill>
              </a:rPr>
              <a:t>Building and Deploying Cloud Native Apps</a:t>
            </a:r>
            <a:endParaRPr sz="2400" dirty="0">
              <a:solidFill>
                <a:srgbClr val="3EA7BC"/>
              </a:solidFill>
              <a:uFill>
                <a:solidFill>
                  <a:srgbClr val="3EA7BC"/>
                </a:solidFill>
              </a:uFill>
            </a:endParaRPr>
          </a:p>
        </p:txBody>
      </p:sp>
      <p:sp>
        <p:nvSpPr>
          <p:cNvPr id="291" name="Shape 2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Horizontal Scale</a:t>
            </a:r>
          </a:p>
        </p:txBody>
      </p:sp>
      <p:sp>
        <p:nvSpPr>
          <p:cNvPr id="354" name="Shape 3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sp>
        <p:nvSpPr>
          <p:cNvPr id="355" name="Shape 355"/>
          <p:cNvSpPr/>
          <p:nvPr/>
        </p:nvSpPr>
        <p:spPr>
          <a:xfrm>
            <a:off x="1084169" y="1376967"/>
            <a:ext cx="1272515" cy="254001"/>
          </a:xfrm>
          <a:prstGeom prst="roundRect">
            <a:avLst>
              <a:gd name="adj" fmla="val 20000"/>
            </a:avLst>
          </a:prstGeom>
          <a:solidFill>
            <a:srgbClr val="E59A2D"/>
          </a:solidFill>
          <a:ln w="12700">
            <a:miter lim="400000"/>
          </a:ln>
        </p:spPr>
        <p:txBody>
          <a:bodyPr lIns="0" tIns="0" rIns="0" bIns="0" anchor="ctr"/>
          <a:lstStyle/>
          <a:p>
            <a:pPr lvl="0"/>
            <a:endParaRPr/>
          </a:p>
        </p:txBody>
      </p:sp>
      <p:sp>
        <p:nvSpPr>
          <p:cNvPr id="356" name="Shape 356"/>
          <p:cNvSpPr/>
          <p:nvPr/>
        </p:nvSpPr>
        <p:spPr>
          <a:xfrm>
            <a:off x="1084169" y="2235093"/>
            <a:ext cx="1272515" cy="508001"/>
          </a:xfrm>
          <a:prstGeom prst="roundRect">
            <a:avLst>
              <a:gd name="adj" fmla="val 10000"/>
            </a:avLst>
          </a:prstGeom>
          <a:solidFill>
            <a:srgbClr val="E59A2D"/>
          </a:solidFill>
          <a:ln w="12700">
            <a:miter lim="400000"/>
          </a:ln>
        </p:spPr>
        <p:txBody>
          <a:bodyPr lIns="0" tIns="0" rIns="0" bIns="0" anchor="ctr"/>
          <a:lstStyle/>
          <a:p>
            <a:pPr lvl="0"/>
            <a:endParaRPr/>
          </a:p>
        </p:txBody>
      </p:sp>
      <p:sp>
        <p:nvSpPr>
          <p:cNvPr id="357" name="Shape 357"/>
          <p:cNvSpPr/>
          <p:nvPr/>
        </p:nvSpPr>
        <p:spPr>
          <a:xfrm>
            <a:off x="1084169" y="3347217"/>
            <a:ext cx="1272515" cy="762001"/>
          </a:xfrm>
          <a:prstGeom prst="roundRect">
            <a:avLst>
              <a:gd name="adj" fmla="val 6667"/>
            </a:avLst>
          </a:prstGeom>
          <a:solidFill>
            <a:srgbClr val="E59A2D"/>
          </a:solidFill>
          <a:ln w="12700">
            <a:miter lim="400000"/>
          </a:ln>
        </p:spPr>
        <p:txBody>
          <a:bodyPr lIns="0" tIns="0" rIns="0" bIns="0" anchor="ctr"/>
          <a:lstStyle/>
          <a:p>
            <a:pPr lvl="0"/>
            <a:endParaRPr/>
          </a:p>
        </p:txBody>
      </p:sp>
      <p:sp>
        <p:nvSpPr>
          <p:cNvPr id="358" name="Shape 358"/>
          <p:cNvSpPr/>
          <p:nvPr/>
        </p:nvSpPr>
        <p:spPr>
          <a:xfrm>
            <a:off x="1720426" y="1657138"/>
            <a:ext cx="1" cy="551785"/>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59" name="Shape 359"/>
          <p:cNvSpPr/>
          <p:nvPr/>
        </p:nvSpPr>
        <p:spPr>
          <a:xfrm>
            <a:off x="1720426" y="2769263"/>
            <a:ext cx="1" cy="551785"/>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60" name="Shape 360"/>
          <p:cNvSpPr/>
          <p:nvPr/>
        </p:nvSpPr>
        <p:spPr>
          <a:xfrm>
            <a:off x="6077386" y="1034282"/>
            <a:ext cx="635001" cy="635001"/>
          </a:xfrm>
          <a:prstGeom prst="roundRect">
            <a:avLst>
              <a:gd name="adj" fmla="val 8000"/>
            </a:avLst>
          </a:prstGeom>
          <a:solidFill>
            <a:srgbClr val="006D63"/>
          </a:solidFill>
          <a:ln w="12700">
            <a:miter lim="400000"/>
          </a:ln>
        </p:spPr>
        <p:txBody>
          <a:bodyPr lIns="0" tIns="0" rIns="0" bIns="0" anchor="ctr"/>
          <a:lstStyle/>
          <a:p>
            <a:pPr lvl="0"/>
            <a:endParaRPr/>
          </a:p>
        </p:txBody>
      </p:sp>
      <p:grpSp>
        <p:nvGrpSpPr>
          <p:cNvPr id="363" name="Group 363"/>
          <p:cNvGrpSpPr/>
          <p:nvPr/>
        </p:nvGrpSpPr>
        <p:grpSpPr>
          <a:xfrm>
            <a:off x="5639236" y="2279905"/>
            <a:ext cx="1511301" cy="635001"/>
            <a:chOff x="0" y="0"/>
            <a:chExt cx="1511300" cy="635000"/>
          </a:xfrm>
        </p:grpSpPr>
        <p:sp>
          <p:nvSpPr>
            <p:cNvPr id="361" name="Shape 361"/>
            <p:cNvSpPr/>
            <p:nvPr/>
          </p:nvSpPr>
          <p:spPr>
            <a:xfrm>
              <a:off x="0" y="0"/>
              <a:ext cx="635000"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2" name="Shape 362"/>
            <p:cNvSpPr/>
            <p:nvPr/>
          </p:nvSpPr>
          <p:spPr>
            <a:xfrm>
              <a:off x="876300" y="0"/>
              <a:ext cx="635001" cy="635000"/>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grpSp>
      <p:grpSp>
        <p:nvGrpSpPr>
          <p:cNvPr id="368" name="Group 368"/>
          <p:cNvGrpSpPr/>
          <p:nvPr/>
        </p:nvGrpSpPr>
        <p:grpSpPr>
          <a:xfrm>
            <a:off x="4791696" y="3474217"/>
            <a:ext cx="3268135" cy="635001"/>
            <a:chOff x="0" y="0"/>
            <a:chExt cx="3268133" cy="635000"/>
          </a:xfrm>
        </p:grpSpPr>
        <p:sp>
          <p:nvSpPr>
            <p:cNvPr id="364" name="Shape 364"/>
            <p:cNvSpPr/>
            <p:nvPr/>
          </p:nvSpPr>
          <p:spPr>
            <a:xfrm>
              <a:off x="0" y="0"/>
              <a:ext cx="635000"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5" name="Shape 365"/>
            <p:cNvSpPr/>
            <p:nvPr/>
          </p:nvSpPr>
          <p:spPr>
            <a:xfrm>
              <a:off x="880533" y="0"/>
              <a:ext cx="635001"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6" name="Shape 366"/>
            <p:cNvSpPr/>
            <p:nvPr/>
          </p:nvSpPr>
          <p:spPr>
            <a:xfrm>
              <a:off x="1756833" y="0"/>
              <a:ext cx="635001" cy="635000"/>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sp>
          <p:nvSpPr>
            <p:cNvPr id="367" name="Shape 367"/>
            <p:cNvSpPr/>
            <p:nvPr/>
          </p:nvSpPr>
          <p:spPr>
            <a:xfrm>
              <a:off x="2633133" y="0"/>
              <a:ext cx="635001" cy="635001"/>
            </a:xfrm>
            <a:prstGeom prst="roundRect">
              <a:avLst>
                <a:gd name="adj" fmla="val 8000"/>
              </a:avLst>
            </a:prstGeom>
            <a:solidFill>
              <a:srgbClr val="006D63"/>
            </a:solidFill>
            <a:ln w="12700" cap="flat">
              <a:noFill/>
              <a:miter lim="400000"/>
            </a:ln>
            <a:effectLst/>
          </p:spPr>
          <p:txBody>
            <a:bodyPr wrap="square" lIns="0" tIns="0" rIns="0" bIns="0" numCol="1" anchor="ctr">
              <a:noAutofit/>
            </a:bodyPr>
            <a:lstStyle/>
            <a:p>
              <a:pPr lvl="0"/>
              <a:endParaRPr/>
            </a:p>
          </p:txBody>
        </p:sp>
      </p:grpSp>
      <p:sp>
        <p:nvSpPr>
          <p:cNvPr id="369" name="Shape 369"/>
          <p:cNvSpPr/>
          <p:nvPr/>
        </p:nvSpPr>
        <p:spPr>
          <a:xfrm>
            <a:off x="6405469" y="1728122"/>
            <a:ext cx="1" cy="551784"/>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0" name="Shape 370"/>
          <p:cNvSpPr/>
          <p:nvPr/>
        </p:nvSpPr>
        <p:spPr>
          <a:xfrm>
            <a:off x="6425763" y="2922434"/>
            <a:ext cx="1" cy="551784"/>
          </a:xfrm>
          <a:prstGeom prst="line">
            <a:avLst/>
          </a:prstGeom>
          <a:ln w="50800">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1" name="Shape 371"/>
          <p:cNvSpPr/>
          <p:nvPr/>
        </p:nvSpPr>
        <p:spPr>
          <a:xfrm flipH="1">
            <a:off x="3672161" y="1230000"/>
            <a:ext cx="1" cy="2879218"/>
          </a:xfrm>
          <a:prstGeom prst="line">
            <a:avLst/>
          </a:prstGeom>
          <a:ln w="25400">
            <a:solidFill>
              <a:srgbClr val="33928A"/>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2" name="Shape 372"/>
          <p:cNvSpPr/>
          <p:nvPr/>
        </p:nvSpPr>
        <p:spPr>
          <a:xfrm>
            <a:off x="849854" y="4192461"/>
            <a:ext cx="1741145"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Slow/Expensive</a:t>
            </a:r>
          </a:p>
        </p:txBody>
      </p:sp>
      <p:sp>
        <p:nvSpPr>
          <p:cNvPr id="373" name="Shape 373"/>
          <p:cNvSpPr/>
          <p:nvPr/>
        </p:nvSpPr>
        <p:spPr>
          <a:xfrm>
            <a:off x="5777390" y="4192461"/>
            <a:ext cx="1296747"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Fast/Cheap</a:t>
            </a:r>
          </a:p>
        </p:txBody>
      </p:sp>
    </p:spTree>
  </p:cSld>
  <p:clrMapOvr>
    <a:masterClrMapping/>
  </p:clrMapOvr>
  <p:transition xmlns:p14="http://schemas.microsoft.com/office/powerpoint/2010/mai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sp>
        <p:nvSpPr>
          <p:cNvPr id="392" name="Shape 392"/>
          <p:cNvSpPr>
            <a:spLocks noGrp="1"/>
          </p:cNvSpPr>
          <p:nvPr>
            <p:ph type="title"/>
          </p:nvPr>
        </p:nvSpPr>
        <p:spPr>
          <a:xfrm>
            <a:off x="150097" y="987344"/>
            <a:ext cx="8843806" cy="2011186"/>
          </a:xfrm>
          <a:prstGeom prst="rect">
            <a:avLst/>
          </a:prstGeom>
        </p:spPr>
        <p:txBody>
          <a:bodyPr/>
          <a:lstStyle/>
          <a:p>
            <a:pPr lvl="0">
              <a:defRPr sz="1800">
                <a:solidFill>
                  <a:srgbClr val="000000"/>
                </a:solidFill>
                <a:uFillTx/>
              </a:defRPr>
            </a:pPr>
            <a:r>
              <a:rPr sz="5500" dirty="0">
                <a:solidFill>
                  <a:srgbClr val="008881"/>
                </a:solidFill>
                <a:uFill>
                  <a:solidFill>
                    <a:srgbClr val="008881"/>
                  </a:solidFill>
                </a:uFill>
              </a:rPr>
              <a:t>But what is </a:t>
            </a:r>
          </a:p>
          <a:p>
            <a:pPr lvl="0">
              <a:defRPr sz="1800">
                <a:solidFill>
                  <a:srgbClr val="000000"/>
                </a:solidFill>
                <a:uFillTx/>
              </a:defRPr>
            </a:pPr>
            <a:r>
              <a:rPr sz="5500" dirty="0">
                <a:solidFill>
                  <a:srgbClr val="008881"/>
                </a:solidFill>
                <a:uFill>
                  <a:solidFill>
                    <a:srgbClr val="008881"/>
                  </a:solidFill>
                </a:uFill>
              </a:rPr>
              <a:t>Cloud-Native Architecture?</a:t>
            </a:r>
          </a:p>
        </p:txBody>
      </p:sp>
    </p:spTree>
  </p:cSld>
  <p:clrMapOvr>
    <a:masterClrMapping/>
  </p:clrMapOvr>
  <p:transition xmlns:p14="http://schemas.microsoft.com/office/powerpoint/2010/main" spd="slow">
    <p:newsfla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Micro Service</a:t>
            </a:r>
            <a:endParaRPr lang="en-US" dirty="0"/>
          </a:p>
        </p:txBody>
      </p:sp>
      <p:sp>
        <p:nvSpPr>
          <p:cNvPr id="3" name="Shape 243"/>
          <p:cNvSpPr/>
          <p:nvPr/>
        </p:nvSpPr>
        <p:spPr>
          <a:xfrm>
            <a:off x="1171960"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4D4D4D"/>
                </a:solidFill>
                <a:uFill>
                  <a:solidFill>
                    <a:srgbClr val="4D4D4D"/>
                  </a:solidFill>
                </a:uFill>
                <a:latin typeface="Avenir Next Demi Bold Italic"/>
                <a:cs typeface="Avenir Next Demi Bold Italic"/>
              </a:rPr>
              <a:t>Loosely coupled service oriented architecture with bounded contexts</a:t>
            </a:r>
          </a:p>
        </p:txBody>
      </p:sp>
      <p:sp>
        <p:nvSpPr>
          <p:cNvPr id="4" name="Shape 244"/>
          <p:cNvSpPr/>
          <p:nvPr/>
        </p:nvSpPr>
        <p:spPr>
          <a:xfrm rot="10800000" flipH="1">
            <a:off x="1062180" y="1743937"/>
            <a:ext cx="363116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p>
        </p:txBody>
      </p:sp>
      <p:sp>
        <p:nvSpPr>
          <p:cNvPr id="5" name="Shape 245"/>
          <p:cNvSpPr/>
          <p:nvPr/>
        </p:nvSpPr>
        <p:spPr>
          <a:xfrm flipH="1">
            <a:off x="4737141" y="2529363"/>
            <a:ext cx="3963435"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p>
        </p:txBody>
      </p:sp>
      <p:sp>
        <p:nvSpPr>
          <p:cNvPr id="6" name="Shape 246"/>
          <p:cNvSpPr/>
          <p:nvPr/>
        </p:nvSpPr>
        <p:spPr>
          <a:xfrm>
            <a:off x="159045" y="1102615"/>
            <a:ext cx="4674677" cy="7264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every service has to be updated in concert, it’s not loosely coupled!</a:t>
            </a:r>
          </a:p>
        </p:txBody>
      </p:sp>
      <p:sp>
        <p:nvSpPr>
          <p:cNvPr id="7"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21043732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13</a:t>
            </a:fld>
            <a:endParaRPr sz="800">
              <a:solidFill>
                <a:srgbClr val="808080"/>
              </a:solidFill>
              <a:uFill>
                <a:solidFill>
                  <a:srgbClr val="808080"/>
                </a:solidFill>
              </a:uFill>
            </a:endParaRPr>
          </a:p>
        </p:txBody>
      </p:sp>
      <p:pic>
        <p:nvPicPr>
          <p:cNvPr id="405" name="pasted-image.png"/>
          <p:cNvPicPr/>
          <p:nvPr/>
        </p:nvPicPr>
        <p:blipFill>
          <a:blip r:embed="rId3">
            <a:extLst/>
          </a:blip>
          <a:stretch>
            <a:fillRect/>
          </a:stretch>
        </p:blipFill>
        <p:spPr>
          <a:xfrm>
            <a:off x="848451" y="63612"/>
            <a:ext cx="7447098" cy="4536602"/>
          </a:xfrm>
          <a:prstGeom prst="rect">
            <a:avLst/>
          </a:prstGeom>
          <a:ln w="12700">
            <a:miter lim="400000"/>
          </a:ln>
        </p:spPr>
      </p:pic>
      <p:sp>
        <p:nvSpPr>
          <p:cNvPr id="406" name="Shape 406"/>
          <p:cNvSpPr/>
          <p:nvPr/>
        </p:nvSpPr>
        <p:spPr>
          <a:xfrm>
            <a:off x="187450" y="4655661"/>
            <a:ext cx="465955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https://twitter.com/mstine/status/557763539101032448</a:t>
            </a:r>
          </a:p>
        </p:txBody>
      </p:sp>
    </p:spTree>
  </p:cSld>
  <p:clrMapOvr>
    <a:masterClrMapping/>
  </p:clrMapOvr>
  <p:transition xmlns:p14="http://schemas.microsoft.com/office/powerpoint/2010/mai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pasted-image.pdf"/>
          <p:cNvPicPr/>
          <p:nvPr/>
        </p:nvPicPr>
        <p:blipFill>
          <a:blip r:embed="rId3">
            <a:extLst/>
          </a:blip>
          <a:stretch>
            <a:fillRect/>
          </a:stretch>
        </p:blipFill>
        <p:spPr>
          <a:xfrm>
            <a:off x="850106" y="1955324"/>
            <a:ext cx="1308101" cy="990601"/>
          </a:xfrm>
          <a:prstGeom prst="rect">
            <a:avLst/>
          </a:prstGeom>
          <a:ln w="12700">
            <a:miter lim="400000"/>
          </a:ln>
        </p:spPr>
      </p:pic>
      <p:pic>
        <p:nvPicPr>
          <p:cNvPr id="428" name="pasted-image.pdf"/>
          <p:cNvPicPr/>
          <p:nvPr/>
        </p:nvPicPr>
        <p:blipFill>
          <a:blip r:embed="rId4">
            <a:extLst/>
          </a:blip>
          <a:stretch>
            <a:fillRect/>
          </a:stretch>
        </p:blipFill>
        <p:spPr>
          <a:xfrm>
            <a:off x="7084248" y="1814830"/>
            <a:ext cx="939801" cy="1174751"/>
          </a:xfrm>
          <a:prstGeom prst="rect">
            <a:avLst/>
          </a:prstGeom>
          <a:ln w="12700">
            <a:miter lim="400000"/>
          </a:ln>
        </p:spPr>
      </p:pic>
      <p:sp>
        <p:nvSpPr>
          <p:cNvPr id="429" name="Shape 42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Not Monoliths</a:t>
            </a:r>
          </a:p>
        </p:txBody>
      </p:sp>
      <p:sp>
        <p:nvSpPr>
          <p:cNvPr id="430" name="Shape 43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sp>
        <p:nvSpPr>
          <p:cNvPr id="431" name="Shape 431"/>
          <p:cNvSpPr/>
          <p:nvPr/>
        </p:nvSpPr>
        <p:spPr>
          <a:xfrm>
            <a:off x="6687932" y="3083593"/>
            <a:ext cx="1732433"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Relational Database</a:t>
            </a:r>
          </a:p>
        </p:txBody>
      </p:sp>
      <p:grpSp>
        <p:nvGrpSpPr>
          <p:cNvPr id="442" name="Group 442"/>
          <p:cNvGrpSpPr/>
          <p:nvPr/>
        </p:nvGrpSpPr>
        <p:grpSpPr>
          <a:xfrm>
            <a:off x="3254866" y="1727166"/>
            <a:ext cx="2634268" cy="1689168"/>
            <a:chOff x="0" y="0"/>
            <a:chExt cx="2634267" cy="1689166"/>
          </a:xfrm>
        </p:grpSpPr>
        <p:grpSp>
          <p:nvGrpSpPr>
            <p:cNvPr id="440" name="Group 440"/>
            <p:cNvGrpSpPr/>
            <p:nvPr/>
          </p:nvGrpSpPr>
          <p:grpSpPr>
            <a:xfrm>
              <a:off x="0" y="0"/>
              <a:ext cx="2634268" cy="1316934"/>
              <a:chOff x="0" y="0"/>
              <a:chExt cx="2634267" cy="1316933"/>
            </a:xfrm>
          </p:grpSpPr>
          <p:sp>
            <p:nvSpPr>
              <p:cNvPr id="432" name="Shape 432"/>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439" name="Group 439"/>
              <p:cNvGrpSpPr/>
              <p:nvPr/>
            </p:nvGrpSpPr>
            <p:grpSpPr>
              <a:xfrm>
                <a:off x="53089" y="61726"/>
                <a:ext cx="2528090" cy="1193482"/>
                <a:chOff x="0" y="0"/>
                <a:chExt cx="2528088" cy="1193481"/>
              </a:xfrm>
            </p:grpSpPr>
            <p:sp>
              <p:nvSpPr>
                <p:cNvPr id="433" name="Shape 433"/>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Data Access</a:t>
                  </a:r>
                </a:p>
              </p:txBody>
            </p:sp>
            <p:sp>
              <p:nvSpPr>
                <p:cNvPr id="434" name="Shape 434"/>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sp>
              <p:nvSpPr>
                <p:cNvPr id="435" name="Shape 435"/>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HTML</a:t>
                  </a:r>
                </a:p>
              </p:txBody>
            </p:sp>
            <p:sp>
              <p:nvSpPr>
                <p:cNvPr id="436" name="Shape 436"/>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JavaScript</a:t>
                  </a:r>
                </a:p>
              </p:txBody>
            </p:sp>
            <p:sp>
              <p:nvSpPr>
                <p:cNvPr id="437" name="Shape 437"/>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MVC</a:t>
                  </a:r>
                </a:p>
              </p:txBody>
            </p:sp>
            <p:sp>
              <p:nvSpPr>
                <p:cNvPr id="438" name="Shape 438"/>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grpSp>
        </p:grpSp>
        <p:sp>
          <p:nvSpPr>
            <p:cNvPr id="441" name="Shape 441"/>
            <p:cNvSpPr/>
            <p:nvPr/>
          </p:nvSpPr>
          <p:spPr>
            <a:xfrm>
              <a:off x="374712" y="1356426"/>
              <a:ext cx="1957884"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Monolithic Application</a:t>
              </a:r>
            </a:p>
          </p:txBody>
        </p:sp>
      </p:grpSp>
      <p:sp>
        <p:nvSpPr>
          <p:cNvPr id="443" name="Shape 443"/>
          <p:cNvSpPr/>
          <p:nvPr/>
        </p:nvSpPr>
        <p:spPr>
          <a:xfrm>
            <a:off x="1118889" y="3083593"/>
            <a:ext cx="77053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Browser</a:t>
            </a:r>
          </a:p>
        </p:txBody>
      </p:sp>
      <p:sp>
        <p:nvSpPr>
          <p:cNvPr id="444" name="Shape 444"/>
          <p:cNvSpPr/>
          <p:nvPr/>
        </p:nvSpPr>
        <p:spPr>
          <a:xfrm>
            <a:off x="2232342" y="2495550"/>
            <a:ext cx="81851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5" name="Shape 445"/>
          <p:cNvSpPr/>
          <p:nvPr/>
        </p:nvSpPr>
        <p:spPr>
          <a:xfrm>
            <a:off x="6093142" y="2434590"/>
            <a:ext cx="81851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450" name="Shape 450"/>
          <p:cNvSpPr>
            <a:spLocks noGrp="1"/>
          </p:cNvSpPr>
          <p:nvPr>
            <p:ph type="title"/>
          </p:nvPr>
        </p:nvSpPr>
        <p:spPr>
          <a:xfrm>
            <a:off x="1607432" y="45129"/>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Not Traditional (ESB-centric) SOA</a:t>
            </a:r>
          </a:p>
        </p:txBody>
      </p:sp>
      <p:sp>
        <p:nvSpPr>
          <p:cNvPr id="451" name="Shape 451"/>
          <p:cNvSpPr/>
          <p:nvPr/>
        </p:nvSpPr>
        <p:spPr>
          <a:xfrm>
            <a:off x="2172899" y="2623252"/>
            <a:ext cx="4852529"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a:ea typeface="Avenir Next"/>
                <a:cs typeface="Avenir Next"/>
                <a:sym typeface="Avenir Next"/>
              </a:defRPr>
            </a:lvl1pPr>
          </a:lstStyle>
          <a:p>
            <a:pPr lvl="0">
              <a:defRPr>
                <a:solidFill>
                  <a:srgbClr val="000000"/>
                </a:solidFill>
              </a:defRPr>
            </a:pPr>
            <a:r>
              <a:rPr>
                <a:solidFill>
                  <a:srgbClr val="FFFFFF"/>
                </a:solidFill>
              </a:rPr>
              <a:t>Enterprise Service Bus</a:t>
            </a:r>
          </a:p>
        </p:txBody>
      </p:sp>
      <p:sp>
        <p:nvSpPr>
          <p:cNvPr id="452" name="Shape 452"/>
          <p:cNvSpPr/>
          <p:nvPr/>
        </p:nvSpPr>
        <p:spPr>
          <a:xfrm>
            <a:off x="22554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3" name="Shape 453"/>
          <p:cNvSpPr/>
          <p:nvPr/>
        </p:nvSpPr>
        <p:spPr>
          <a:xfrm>
            <a:off x="34873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4" name="Shape 454"/>
          <p:cNvSpPr/>
          <p:nvPr/>
        </p:nvSpPr>
        <p:spPr>
          <a:xfrm>
            <a:off x="4719249"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5" name="Shape 455"/>
          <p:cNvSpPr/>
          <p:nvPr/>
        </p:nvSpPr>
        <p:spPr>
          <a:xfrm>
            <a:off x="5951149" y="1688945"/>
            <a:ext cx="107427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56" name="Shape 456"/>
          <p:cNvSpPr/>
          <p:nvPr/>
        </p:nvSpPr>
        <p:spPr>
          <a:xfrm>
            <a:off x="27513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7" name="Shape 457"/>
          <p:cNvSpPr/>
          <p:nvPr/>
        </p:nvSpPr>
        <p:spPr>
          <a:xfrm>
            <a:off x="39832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8" name="Shape 458"/>
          <p:cNvSpPr/>
          <p:nvPr/>
        </p:nvSpPr>
        <p:spPr>
          <a:xfrm>
            <a:off x="5215113"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59" name="Shape 459"/>
          <p:cNvSpPr/>
          <p:nvPr/>
        </p:nvSpPr>
        <p:spPr>
          <a:xfrm>
            <a:off x="6488288" y="2192694"/>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0" name="Shape 460"/>
          <p:cNvSpPr/>
          <p:nvPr/>
        </p:nvSpPr>
        <p:spPr>
          <a:xfrm>
            <a:off x="22554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1" name="Shape 461"/>
          <p:cNvSpPr/>
          <p:nvPr/>
        </p:nvSpPr>
        <p:spPr>
          <a:xfrm>
            <a:off x="34873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2" name="Shape 462"/>
          <p:cNvSpPr/>
          <p:nvPr/>
        </p:nvSpPr>
        <p:spPr>
          <a:xfrm>
            <a:off x="4719249" y="3714810"/>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3" name="Shape 463"/>
          <p:cNvSpPr/>
          <p:nvPr/>
        </p:nvSpPr>
        <p:spPr>
          <a:xfrm>
            <a:off x="5951149" y="3714810"/>
            <a:ext cx="107427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Service</a:t>
            </a:r>
          </a:p>
        </p:txBody>
      </p:sp>
      <p:sp>
        <p:nvSpPr>
          <p:cNvPr id="464" name="Shape 464"/>
          <p:cNvSpPr/>
          <p:nvPr/>
        </p:nvSpPr>
        <p:spPr>
          <a:xfrm>
            <a:off x="27513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5" name="Shape 465"/>
          <p:cNvSpPr/>
          <p:nvPr/>
        </p:nvSpPr>
        <p:spPr>
          <a:xfrm>
            <a:off x="39832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6" name="Shape 466"/>
          <p:cNvSpPr/>
          <p:nvPr/>
        </p:nvSpPr>
        <p:spPr>
          <a:xfrm>
            <a:off x="5215113"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67" name="Shape 467"/>
          <p:cNvSpPr/>
          <p:nvPr/>
        </p:nvSpPr>
        <p:spPr>
          <a:xfrm>
            <a:off x="6488288" y="328425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68" name="pasted-image.pdf"/>
          <p:cNvPicPr/>
          <p:nvPr/>
        </p:nvPicPr>
        <p:blipFill>
          <a:blip r:embed="rId3">
            <a:extLst/>
          </a:blip>
          <a:stretch>
            <a:fillRect/>
          </a:stretch>
        </p:blipFill>
        <p:spPr>
          <a:xfrm>
            <a:off x="524368" y="3379310"/>
            <a:ext cx="939801" cy="1174751"/>
          </a:xfrm>
          <a:prstGeom prst="rect">
            <a:avLst/>
          </a:prstGeom>
          <a:ln w="12700">
            <a:miter lim="400000"/>
          </a:ln>
        </p:spPr>
      </p:pic>
      <p:sp>
        <p:nvSpPr>
          <p:cNvPr id="469" name="Shape 469"/>
          <p:cNvSpPr/>
          <p:nvPr/>
        </p:nvSpPr>
        <p:spPr>
          <a:xfrm flipH="1">
            <a:off x="1518381" y="3966685"/>
            <a:ext cx="68285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0" name="Shape 470"/>
          <p:cNvSpPr/>
          <p:nvPr/>
        </p:nvSpPr>
        <p:spPr>
          <a:xfrm>
            <a:off x="741892" y="1688945"/>
            <a:ext cx="991729"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UI</a:t>
            </a:r>
          </a:p>
        </p:txBody>
      </p:sp>
      <p:pic>
        <p:nvPicPr>
          <p:cNvPr id="471" name="pasted-image.pdf"/>
          <p:cNvPicPr/>
          <p:nvPr/>
        </p:nvPicPr>
        <p:blipFill>
          <a:blip r:embed="rId4">
            <a:extLst/>
          </a:blip>
          <a:stretch>
            <a:fillRect/>
          </a:stretch>
        </p:blipFill>
        <p:spPr>
          <a:xfrm>
            <a:off x="868080" y="698489"/>
            <a:ext cx="739353" cy="559899"/>
          </a:xfrm>
          <a:prstGeom prst="rect">
            <a:avLst/>
          </a:prstGeom>
          <a:ln w="12700">
            <a:miter lim="400000"/>
          </a:ln>
        </p:spPr>
      </p:pic>
      <p:sp>
        <p:nvSpPr>
          <p:cNvPr id="472" name="Shape 472"/>
          <p:cNvSpPr/>
          <p:nvPr/>
        </p:nvSpPr>
        <p:spPr>
          <a:xfrm flipH="1">
            <a:off x="1751188" y="1940819"/>
            <a:ext cx="504262"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3" name="Shape 473"/>
          <p:cNvSpPr/>
          <p:nvPr/>
        </p:nvSpPr>
        <p:spPr>
          <a:xfrm>
            <a:off x="1237756" y="1258387"/>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74" name="pasted-image.pdf"/>
          <p:cNvPicPr/>
          <p:nvPr/>
        </p:nvPicPr>
        <p:blipFill>
          <a:blip r:embed="rId3">
            <a:extLst/>
          </a:blip>
          <a:stretch>
            <a:fillRect/>
          </a:stretch>
        </p:blipFill>
        <p:spPr>
          <a:xfrm>
            <a:off x="7841826" y="3379310"/>
            <a:ext cx="939801" cy="1174751"/>
          </a:xfrm>
          <a:prstGeom prst="rect">
            <a:avLst/>
          </a:prstGeom>
          <a:ln w="12700">
            <a:miter lim="400000"/>
          </a:ln>
        </p:spPr>
      </p:pic>
      <p:sp>
        <p:nvSpPr>
          <p:cNvPr id="475" name="Shape 475"/>
          <p:cNvSpPr/>
          <p:nvPr/>
        </p:nvSpPr>
        <p:spPr>
          <a:xfrm flipH="1">
            <a:off x="7073996" y="3966685"/>
            <a:ext cx="68285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6" name="Shape 476"/>
          <p:cNvSpPr/>
          <p:nvPr/>
        </p:nvSpPr>
        <p:spPr>
          <a:xfrm>
            <a:off x="7614126" y="1688945"/>
            <a:ext cx="991730" cy="503750"/>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UI</a:t>
            </a:r>
          </a:p>
        </p:txBody>
      </p:sp>
      <p:pic>
        <p:nvPicPr>
          <p:cNvPr id="477" name="pasted-image.pdf"/>
          <p:cNvPicPr/>
          <p:nvPr/>
        </p:nvPicPr>
        <p:blipFill>
          <a:blip r:embed="rId4">
            <a:extLst/>
          </a:blip>
          <a:stretch>
            <a:fillRect/>
          </a:stretch>
        </p:blipFill>
        <p:spPr>
          <a:xfrm>
            <a:off x="7740314" y="698489"/>
            <a:ext cx="739353" cy="559899"/>
          </a:xfrm>
          <a:prstGeom prst="rect">
            <a:avLst/>
          </a:prstGeom>
          <a:ln w="12700">
            <a:miter lim="400000"/>
          </a:ln>
        </p:spPr>
      </p:pic>
      <p:sp>
        <p:nvSpPr>
          <p:cNvPr id="478" name="Shape 478"/>
          <p:cNvSpPr/>
          <p:nvPr/>
        </p:nvSpPr>
        <p:spPr>
          <a:xfrm flipH="1">
            <a:off x="7073996" y="1940819"/>
            <a:ext cx="504262"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79" name="Shape 479"/>
          <p:cNvSpPr/>
          <p:nvPr/>
        </p:nvSpPr>
        <p:spPr>
          <a:xfrm>
            <a:off x="8109990" y="1258387"/>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But Microservices!</a:t>
            </a:r>
          </a:p>
        </p:txBody>
      </p:sp>
      <p:pic>
        <p:nvPicPr>
          <p:cNvPr id="484" name="pasted-image.png"/>
          <p:cNvPicPr/>
          <p:nvPr/>
        </p:nvPicPr>
        <p:blipFill>
          <a:blip r:embed="rId3">
            <a:extLst/>
          </a:blip>
          <a:stretch>
            <a:fillRect/>
          </a:stretch>
        </p:blipFill>
        <p:spPr>
          <a:xfrm>
            <a:off x="0" y="840703"/>
            <a:ext cx="9144000" cy="3462094"/>
          </a:xfrm>
          <a:prstGeom prst="rect">
            <a:avLst/>
          </a:prstGeom>
          <a:ln w="12700">
            <a:miter lim="400000"/>
          </a:ln>
        </p:spPr>
      </p:pic>
      <p:sp>
        <p:nvSpPr>
          <p:cNvPr id="485" name="Shape 4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486" name="Shape 486"/>
          <p:cNvSpPr/>
          <p:nvPr/>
        </p:nvSpPr>
        <p:spPr>
          <a:xfrm>
            <a:off x="366713" y="4655661"/>
            <a:ext cx="5004486"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From: http://www.slideshare.net/adriancockcroft/goto-berlin</a:t>
            </a:r>
          </a:p>
        </p:txBody>
      </p:sp>
    </p:spTree>
  </p:cSld>
  <p:clrMapOvr>
    <a:masterClrMapping/>
  </p:clrMapOvr>
  <p:transition xmlns:p14="http://schemas.microsoft.com/office/powerpoint/2010/mai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541884"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1" name="Shape 321"/>
          <p:cNvSpPr/>
          <p:nvPr/>
        </p:nvSpPr>
        <p:spPr>
          <a:xfrm>
            <a:off x="1701369" y="2297932"/>
            <a:ext cx="54188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2" name="Shape 322"/>
          <p:cNvSpPr/>
          <p:nvPr/>
        </p:nvSpPr>
        <p:spPr>
          <a:xfrm>
            <a:off x="1678716" y="3212448"/>
            <a:ext cx="541884"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3" name="Shape 323"/>
          <p:cNvSpPr/>
          <p:nvPr/>
        </p:nvSpPr>
        <p:spPr>
          <a:xfrm>
            <a:off x="1678716" y="4055069"/>
            <a:ext cx="541884"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4" name="Shape 324"/>
          <p:cNvSpPr/>
          <p:nvPr/>
        </p:nvSpPr>
        <p:spPr>
          <a:xfrm>
            <a:off x="3215906" y="1056882"/>
            <a:ext cx="54188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5" name="Shape 325"/>
          <p:cNvSpPr/>
          <p:nvPr/>
        </p:nvSpPr>
        <p:spPr>
          <a:xfrm>
            <a:off x="3223980" y="2358892"/>
            <a:ext cx="541885"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326" name="Shape 326"/>
          <p:cNvSpPr/>
          <p:nvPr/>
        </p:nvSpPr>
        <p:spPr>
          <a:xfrm>
            <a:off x="3189749" y="3836649"/>
            <a:ext cx="647320"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AMQP</a:t>
            </a:r>
          </a:p>
        </p:txBody>
      </p:sp>
      <p:sp>
        <p:nvSpPr>
          <p:cNvPr id="327" name="Shape 327"/>
          <p:cNvSpPr/>
          <p:nvPr/>
        </p:nvSpPr>
        <p:spPr>
          <a:xfrm>
            <a:off x="5336867" y="3573528"/>
            <a:ext cx="647320"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AMQP</a:t>
            </a:r>
          </a:p>
        </p:txBody>
      </p:sp>
      <p:sp>
        <p:nvSpPr>
          <p:cNvPr id="328" name="Shape 328"/>
          <p:cNvSpPr/>
          <p:nvPr/>
        </p:nvSpPr>
        <p:spPr>
          <a:xfrm>
            <a:off x="6305806" y="814312"/>
            <a:ext cx="957403" cy="574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974117" cy="574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661900" cy="574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7985071" y="126239"/>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655968608"/>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pic>
        <p:nvPicPr>
          <p:cNvPr id="395" name="droppedImage.png"/>
          <p:cNvPicPr/>
          <p:nvPr/>
        </p:nvPicPr>
        <p:blipFill>
          <a:blip r:embed="rId2">
            <a:extLst/>
          </a:blip>
          <a:stretch>
            <a:fillRect/>
          </a:stretch>
        </p:blipFill>
        <p:spPr>
          <a:xfrm>
            <a:off x="851463" y="1155416"/>
            <a:ext cx="7441074" cy="2597128"/>
          </a:xfrm>
          <a:prstGeom prst="rect">
            <a:avLst/>
          </a:prstGeom>
          <a:ln w="12700">
            <a:miter lim="400000"/>
          </a:ln>
        </p:spPr>
      </p:pic>
      <p:sp>
        <p:nvSpPr>
          <p:cNvPr id="396" name="Shape 396"/>
          <p:cNvSpPr/>
          <p:nvPr/>
        </p:nvSpPr>
        <p:spPr>
          <a:xfrm>
            <a:off x="3192678" y="3752543"/>
            <a:ext cx="2758644"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u="sng">
                <a:solidFill>
                  <a:srgbClr val="3EA7BC"/>
                </a:solidFill>
                <a:uFill>
                  <a:solidFill>
                    <a:srgbClr val="3EA7BC"/>
                  </a:solidFill>
                </a:uFill>
                <a:latin typeface="Avenir Next"/>
                <a:ea typeface="Avenir Next"/>
                <a:cs typeface="Avenir Next"/>
                <a:sym typeface="Avenir Next"/>
                <a:hlinkClick r:id="rId3"/>
              </a:defRPr>
            </a:lvl1pPr>
          </a:lstStyle>
          <a:p>
            <a:pPr lvl="0">
              <a:defRPr sz="1800" u="none">
                <a:solidFill>
                  <a:srgbClr val="000000"/>
                </a:solidFill>
                <a:uFillTx/>
              </a:defRPr>
            </a:pPr>
            <a:r>
              <a:rPr sz="2400" u="sng">
                <a:solidFill>
                  <a:srgbClr val="3EA7BC"/>
                </a:solidFill>
                <a:uFill>
                  <a:solidFill>
                    <a:srgbClr val="3EA7BC"/>
                  </a:solidFill>
                </a:uFill>
                <a:hlinkClick r:id="rId3"/>
              </a:rPr>
              <a:t>http://12factor.net/</a:t>
            </a:r>
          </a:p>
        </p:txBody>
      </p:sp>
    </p:spTree>
    <p:extLst>
      <p:ext uri="{BB962C8B-B14F-4D97-AF65-F5344CB8AC3E}">
        <p14:creationId xmlns:p14="http://schemas.microsoft.com/office/powerpoint/2010/main" val="1222391267"/>
      </p:ext>
    </p:extLst>
  </p:cSld>
  <p:clrMapOvr>
    <a:masterClrMapping/>
  </p:clrMapOvr>
  <p:transition xmlns:p14="http://schemas.microsoft.com/office/powerpoint/2010/main" spd="slow">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928A"/>
                </a:solidFill>
              </a:rPr>
              <a:t>Challenges of Distributed Systems</a:t>
            </a:r>
            <a:endParaRPr lang="en-US" dirty="0">
              <a:solidFill>
                <a:srgbClr val="33928A"/>
              </a:solidFill>
            </a:endParaRPr>
          </a:p>
        </p:txBody>
      </p:sp>
      <p:sp>
        <p:nvSpPr>
          <p:cNvPr id="3" name="Content Placeholder 2"/>
          <p:cNvSpPr>
            <a:spLocks noGrp="1"/>
          </p:cNvSpPr>
          <p:nvPr>
            <p:ph sz="quarter" idx="10"/>
          </p:nvPr>
        </p:nvSpPr>
        <p:spPr/>
        <p:txBody>
          <a:bodyPr/>
          <a:lstStyle/>
          <a:p>
            <a:r>
              <a:rPr lang="en-US" dirty="0"/>
              <a:t>Configuration </a:t>
            </a:r>
            <a:r>
              <a:rPr lang="en-US" dirty="0" smtClean="0"/>
              <a:t>Management</a:t>
            </a:r>
          </a:p>
          <a:p>
            <a:r>
              <a:rPr lang="en-US" dirty="0" smtClean="0"/>
              <a:t>Service </a:t>
            </a:r>
            <a:r>
              <a:rPr lang="en-US" dirty="0"/>
              <a:t>Registration &amp; </a:t>
            </a:r>
            <a:r>
              <a:rPr lang="en-US" dirty="0" smtClean="0"/>
              <a:t>Discovery</a:t>
            </a:r>
          </a:p>
          <a:p>
            <a:r>
              <a:rPr lang="en-US" dirty="0" smtClean="0"/>
              <a:t>Routing </a:t>
            </a:r>
            <a:r>
              <a:rPr lang="en-US" dirty="0"/>
              <a:t>&amp; Load </a:t>
            </a:r>
            <a:r>
              <a:rPr lang="en-US" dirty="0" smtClean="0"/>
              <a:t>Balancing</a:t>
            </a:r>
          </a:p>
          <a:p>
            <a:r>
              <a:rPr lang="en-US" dirty="0" smtClean="0"/>
              <a:t>Fault </a:t>
            </a:r>
            <a:r>
              <a:rPr lang="en-US" dirty="0"/>
              <a:t>Tolerance (Circuit </a:t>
            </a:r>
            <a:r>
              <a:rPr lang="en-US" dirty="0" smtClean="0"/>
              <a:t>Breakers) </a:t>
            </a:r>
            <a:endParaRPr lang="en-US" dirty="0"/>
          </a:p>
          <a:p>
            <a:r>
              <a:rPr lang="en-US" dirty="0" smtClean="0"/>
              <a:t>Monitoring</a:t>
            </a:r>
          </a:p>
          <a:p>
            <a:r>
              <a:rPr lang="en-US" dirty="0" smtClean="0"/>
              <a:t>Concurrent </a:t>
            </a:r>
            <a:r>
              <a:rPr lang="en-US" dirty="0"/>
              <a:t>API Aggregation &amp; Transformation</a:t>
            </a:r>
          </a:p>
        </p:txBody>
      </p:sp>
    </p:spTree>
    <p:extLst>
      <p:ext uri="{BB962C8B-B14F-4D97-AF65-F5344CB8AC3E}">
        <p14:creationId xmlns:p14="http://schemas.microsoft.com/office/powerpoint/2010/main" val="2173708050"/>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58445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a:t>
            </a:fld>
            <a:endParaRPr sz="800">
              <a:solidFill>
                <a:srgbClr val="808080"/>
              </a:solidFill>
              <a:uFill>
                <a:solidFill>
                  <a:srgbClr val="808080"/>
                </a:solidFill>
              </a:uFill>
            </a:endParaRPr>
          </a:p>
        </p:txBody>
      </p:sp>
      <p:sp>
        <p:nvSpPr>
          <p:cNvPr id="297" name="Shape 297"/>
          <p:cNvSpPr/>
          <p:nvPr/>
        </p:nvSpPr>
        <p:spPr>
          <a:xfrm>
            <a:off x="3033335" y="229772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66803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1"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6451600" cy="3288776"/>
          </a:xfrm>
          <a:prstGeom prst="rect">
            <a:avLst/>
          </a:prstGeom>
        </p:spPr>
      </p:pic>
      <p:grpSp>
        <p:nvGrpSpPr>
          <p:cNvPr id="26" name="Group 25"/>
          <p:cNvGrpSpPr/>
          <p:nvPr/>
        </p:nvGrpSpPr>
        <p:grpSpPr>
          <a:xfrm>
            <a:off x="2827869" y="2023534"/>
            <a:ext cx="3488269" cy="2048937"/>
            <a:chOff x="2760133" y="2023534"/>
            <a:chExt cx="3488269" cy="2048937"/>
          </a:xfrm>
        </p:grpSpPr>
        <p:sp>
          <p:nvSpPr>
            <p:cNvPr id="20" name="Left Arrow 19"/>
            <p:cNvSpPr/>
            <p:nvPr/>
          </p:nvSpPr>
          <p:spPr>
            <a:xfrm rot="2378318" flipH="1">
              <a:off x="5249330" y="3522138"/>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rot="19221682">
              <a:off x="2920999" y="3505202"/>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p:cNvSpPr/>
            <p:nvPr/>
          </p:nvSpPr>
          <p:spPr>
            <a:xfrm rot="19403408" flipH="1">
              <a:off x="5274732" y="2023534"/>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Arrow 23"/>
            <p:cNvSpPr/>
            <p:nvPr/>
          </p:nvSpPr>
          <p:spPr>
            <a:xfrm flipH="1">
              <a:off x="5376335" y="27178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p:cNvSpPr/>
            <p:nvPr/>
          </p:nvSpPr>
          <p:spPr>
            <a:xfrm>
              <a:off x="2760133" y="27178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2196592">
              <a:off x="2912532" y="20320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asted-image.png"/>
            <p:cNvPicPr/>
            <p:nvPr/>
          </p:nvPicPr>
          <p:blipFill>
            <a:blip r:embed="rId4">
              <a:extLst/>
            </a:blip>
            <a:srcRect l="1448" b="3642"/>
            <a:stretch>
              <a:fillRect/>
            </a:stretch>
          </p:blipFill>
          <p:spPr>
            <a:xfrm>
              <a:off x="3572933" y="2463801"/>
              <a:ext cx="1877229" cy="1361355"/>
            </a:xfrm>
            <a:prstGeom prst="rect">
              <a:avLst/>
            </a:prstGeom>
            <a:ln w="12700">
              <a:solidFill>
                <a:schemeClr val="tx1"/>
              </a:solidFill>
              <a:miter lim="400000"/>
            </a:ln>
          </p:spPr>
        </p:pic>
      </p:grpSp>
      <p:grpSp>
        <p:nvGrpSpPr>
          <p:cNvPr id="18" name="Group 17"/>
          <p:cNvGrpSpPr/>
          <p:nvPr/>
        </p:nvGrpSpPr>
        <p:grpSpPr>
          <a:xfrm>
            <a:off x="134391" y="3191921"/>
            <a:ext cx="2694295" cy="1408177"/>
            <a:chOff x="134391" y="3191921"/>
            <a:chExt cx="2694295" cy="1408177"/>
          </a:xfrm>
        </p:grpSpPr>
        <p:pic>
          <p:nvPicPr>
            <p:cNvPr id="8" name="Picture 7"/>
            <p:cNvPicPr>
              <a:picLocks noChangeAspect="1"/>
            </p:cNvPicPr>
            <p:nvPr/>
          </p:nvPicPr>
          <p:blipFill>
            <a:blip r:embed="rId5"/>
            <a:stretch>
              <a:fillRect/>
            </a:stretch>
          </p:blipFill>
          <p:spPr>
            <a:xfrm>
              <a:off x="134391" y="3191921"/>
              <a:ext cx="847742" cy="1405466"/>
            </a:xfrm>
            <a:prstGeom prst="rect">
              <a:avLst/>
            </a:prstGeom>
          </p:spPr>
        </p:pic>
        <p:pic>
          <p:nvPicPr>
            <p:cNvPr id="9" name="Picture 8"/>
            <p:cNvPicPr>
              <a:picLocks noChangeAspect="1"/>
            </p:cNvPicPr>
            <p:nvPr/>
          </p:nvPicPr>
          <p:blipFill>
            <a:blip r:embed="rId6"/>
            <a:stretch>
              <a:fillRect/>
            </a:stretch>
          </p:blipFill>
          <p:spPr>
            <a:xfrm>
              <a:off x="1063966" y="3191922"/>
              <a:ext cx="846041" cy="1408176"/>
            </a:xfrm>
            <a:prstGeom prst="rect">
              <a:avLst/>
            </a:prstGeom>
          </p:spPr>
        </p:pic>
        <p:pic>
          <p:nvPicPr>
            <p:cNvPr id="11" name="Picture 10"/>
            <p:cNvPicPr>
              <a:picLocks noChangeAspect="1"/>
            </p:cNvPicPr>
            <p:nvPr/>
          </p:nvPicPr>
          <p:blipFill>
            <a:blip r:embed="rId7"/>
            <a:stretch>
              <a:fillRect/>
            </a:stretch>
          </p:blipFill>
          <p:spPr>
            <a:xfrm>
              <a:off x="1976967" y="3191921"/>
              <a:ext cx="851719" cy="1408176"/>
            </a:xfrm>
            <a:prstGeom prst="rect">
              <a:avLst/>
            </a:prstGeom>
          </p:spPr>
        </p:pic>
      </p:grpSp>
      <p:sp>
        <p:nvSpPr>
          <p:cNvPr id="13" name="TextBox 12"/>
          <p:cNvSpPr txBox="1"/>
          <p:nvPr/>
        </p:nvSpPr>
        <p:spPr>
          <a:xfrm>
            <a:off x="6604000" y="59262"/>
            <a:ext cx="2472267" cy="707886"/>
          </a:xfrm>
          <a:prstGeom prst="rect">
            <a:avLst/>
          </a:prstGeom>
          <a:noFill/>
        </p:spPr>
        <p:txBody>
          <a:bodyPr wrap="square" rtlCol="0">
            <a:spAutoFit/>
          </a:bodyPr>
          <a:lstStyle/>
          <a:p>
            <a:pPr algn="ctr"/>
            <a:r>
              <a:rPr lang="en-US" sz="2000" dirty="0" err="1" smtClean="0">
                <a:solidFill>
                  <a:schemeClr val="tx2"/>
                </a:solidFill>
                <a:latin typeface="Avenir Black Oblique"/>
                <a:cs typeface="Avenir Black Oblique"/>
              </a:rPr>
              <a:t>μServices</a:t>
            </a:r>
            <a:endParaRPr lang="en-US" sz="2000" dirty="0" smtClean="0">
              <a:solidFill>
                <a:schemeClr val="tx2"/>
              </a:solidFill>
              <a:latin typeface="Avenir Black Oblique"/>
              <a:cs typeface="Avenir Black Oblique"/>
            </a:endParaRPr>
          </a:p>
          <a:p>
            <a:pPr algn="ctr"/>
            <a:r>
              <a:rPr lang="en-US" sz="2000" dirty="0" smtClean="0">
                <a:solidFill>
                  <a:schemeClr val="tx2"/>
                </a:solidFill>
                <a:latin typeface="Avenir Black Oblique"/>
                <a:cs typeface="Avenir Black Oblique"/>
              </a:rPr>
              <a:t>with</a:t>
            </a:r>
          </a:p>
        </p:txBody>
      </p:sp>
      <p:pic>
        <p:nvPicPr>
          <p:cNvPr id="14" name="Picture 13"/>
          <p:cNvPicPr>
            <a:picLocks noChangeAspect="1"/>
          </p:cNvPicPr>
          <p:nvPr/>
        </p:nvPicPr>
        <p:blipFill>
          <a:blip r:embed="rId8"/>
          <a:stretch>
            <a:fillRect/>
          </a:stretch>
        </p:blipFill>
        <p:spPr>
          <a:xfrm>
            <a:off x="7366001" y="753533"/>
            <a:ext cx="956732" cy="956732"/>
          </a:xfrm>
          <a:prstGeom prst="rect">
            <a:avLst/>
          </a:prstGeom>
        </p:spPr>
      </p:pic>
      <p:grpSp>
        <p:nvGrpSpPr>
          <p:cNvPr id="19" name="Group 18"/>
          <p:cNvGrpSpPr/>
          <p:nvPr/>
        </p:nvGrpSpPr>
        <p:grpSpPr>
          <a:xfrm>
            <a:off x="6278032" y="3153834"/>
            <a:ext cx="2699907" cy="1425108"/>
            <a:chOff x="5990166" y="3179234"/>
            <a:chExt cx="2699907" cy="1425108"/>
          </a:xfrm>
        </p:grpSpPr>
        <p:pic>
          <p:nvPicPr>
            <p:cNvPr id="15" name="Picture 14"/>
            <p:cNvPicPr>
              <a:picLocks noChangeAspect="1"/>
            </p:cNvPicPr>
            <p:nvPr/>
          </p:nvPicPr>
          <p:blipFill>
            <a:blip r:embed="rId9"/>
            <a:stretch>
              <a:fillRect/>
            </a:stretch>
          </p:blipFill>
          <p:spPr>
            <a:xfrm>
              <a:off x="5990166" y="3179234"/>
              <a:ext cx="849467" cy="1408176"/>
            </a:xfrm>
            <a:prstGeom prst="rect">
              <a:avLst/>
            </a:prstGeom>
          </p:spPr>
        </p:pic>
        <p:pic>
          <p:nvPicPr>
            <p:cNvPr id="16" name="Picture 15"/>
            <p:cNvPicPr>
              <a:picLocks noChangeAspect="1"/>
            </p:cNvPicPr>
            <p:nvPr/>
          </p:nvPicPr>
          <p:blipFill>
            <a:blip r:embed="rId10"/>
            <a:stretch>
              <a:fillRect/>
            </a:stretch>
          </p:blipFill>
          <p:spPr>
            <a:xfrm>
              <a:off x="6917267" y="3187700"/>
              <a:ext cx="847195" cy="1408176"/>
            </a:xfrm>
            <a:prstGeom prst="rect">
              <a:avLst/>
            </a:prstGeom>
          </p:spPr>
        </p:pic>
        <p:pic>
          <p:nvPicPr>
            <p:cNvPr id="17" name="Picture 16"/>
            <p:cNvPicPr>
              <a:picLocks noChangeAspect="1"/>
            </p:cNvPicPr>
            <p:nvPr/>
          </p:nvPicPr>
          <p:blipFill>
            <a:blip r:embed="rId11"/>
            <a:stretch>
              <a:fillRect/>
            </a:stretch>
          </p:blipFill>
          <p:spPr>
            <a:xfrm>
              <a:off x="7848602" y="3196166"/>
              <a:ext cx="841471" cy="1408176"/>
            </a:xfrm>
            <a:prstGeom prst="rect">
              <a:avLst/>
            </a:prstGeom>
          </p:spPr>
        </p:pic>
      </p:grpSp>
      <p:sp>
        <p:nvSpPr>
          <p:cNvPr id="21" name="TextBox 20"/>
          <p:cNvSpPr txBox="1"/>
          <p:nvPr/>
        </p:nvSpPr>
        <p:spPr>
          <a:xfrm>
            <a:off x="42393" y="4639733"/>
            <a:ext cx="1827043" cy="338554"/>
          </a:xfrm>
          <a:prstGeom prst="rect">
            <a:avLst/>
          </a:prstGeom>
          <a:noFill/>
        </p:spPr>
        <p:txBody>
          <a:bodyPr wrap="none" rtlCol="0">
            <a:spAutoFit/>
          </a:bodyPr>
          <a:lstStyle/>
          <a:p>
            <a:r>
              <a:rPr lang="en-US" sz="1600" dirty="0" err="1" smtClean="0">
                <a:solidFill>
                  <a:schemeClr val="bg1"/>
                </a:solidFill>
              </a:rPr>
              <a:t>Bindable</a:t>
            </a:r>
            <a:r>
              <a:rPr lang="en-US" sz="1600" dirty="0" smtClean="0">
                <a:solidFill>
                  <a:schemeClr val="bg1"/>
                </a:solidFill>
              </a:rPr>
              <a:t> Services</a:t>
            </a:r>
          </a:p>
        </p:txBody>
      </p:sp>
      <p:sp>
        <p:nvSpPr>
          <p:cNvPr id="22" name="TextBox 21"/>
          <p:cNvSpPr txBox="1"/>
          <p:nvPr/>
        </p:nvSpPr>
        <p:spPr>
          <a:xfrm>
            <a:off x="6651911" y="2793998"/>
            <a:ext cx="2408732" cy="338554"/>
          </a:xfrm>
          <a:prstGeom prst="rect">
            <a:avLst/>
          </a:prstGeom>
          <a:noFill/>
        </p:spPr>
        <p:txBody>
          <a:bodyPr wrap="none" rtlCol="0">
            <a:spAutoFit/>
          </a:bodyPr>
          <a:lstStyle/>
          <a:p>
            <a:pPr algn="r"/>
            <a:r>
              <a:rPr lang="en-US" sz="1600" dirty="0" smtClean="0">
                <a:solidFill>
                  <a:schemeClr val="bg2"/>
                </a:solidFill>
              </a:rPr>
              <a:t>In-App Support Libraries</a:t>
            </a:r>
          </a:p>
        </p:txBody>
      </p:sp>
    </p:spTree>
    <p:extLst>
      <p:ext uri="{BB962C8B-B14F-4D97-AF65-F5344CB8AC3E}">
        <p14:creationId xmlns:p14="http://schemas.microsoft.com/office/powerpoint/2010/main" val="7257736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 name="pasted-image.pdf"/>
          <p:cNvPicPr/>
          <p:nvPr/>
        </p:nvPicPr>
        <p:blipFill>
          <a:blip r:embed="rId3">
            <a:alphaModFix amt="25000"/>
            <a:extLst/>
          </a:blip>
          <a:stretch>
            <a:fillRect/>
          </a:stretch>
        </p:blipFill>
        <p:spPr>
          <a:xfrm>
            <a:off x="3111500" y="1111250"/>
            <a:ext cx="2921000" cy="2540000"/>
          </a:xfrm>
          <a:prstGeom prst="rect">
            <a:avLst/>
          </a:prstGeom>
          <a:ln w="12700">
            <a:miter lim="400000"/>
          </a:ln>
        </p:spPr>
      </p:pic>
      <p:pic>
        <p:nvPicPr>
          <p:cNvPr id="494" name="pasted-image.pdf"/>
          <p:cNvPicPr/>
          <p:nvPr/>
        </p:nvPicPr>
        <p:blipFill>
          <a:blip r:embed="rId4">
            <a:extLst/>
          </a:blip>
          <a:stretch>
            <a:fillRect/>
          </a:stretch>
        </p:blipFill>
        <p:spPr>
          <a:xfrm>
            <a:off x="2079730" y="1785677"/>
            <a:ext cx="1597605" cy="1125585"/>
          </a:xfrm>
          <a:prstGeom prst="rect">
            <a:avLst/>
          </a:prstGeom>
          <a:ln w="12700">
            <a:miter lim="400000"/>
          </a:ln>
        </p:spPr>
      </p:pic>
      <p:sp>
        <p:nvSpPr>
          <p:cNvPr id="495" name="Shape 495"/>
          <p:cNvSpPr>
            <a:spLocks noGrp="1"/>
          </p:cNvSpPr>
          <p:nvPr>
            <p:ph type="title"/>
          </p:nvPr>
        </p:nvSpPr>
        <p:spPr>
          <a:xfrm>
            <a:off x="366713" y="325438"/>
            <a:ext cx="8410576" cy="60680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Self-Service Agile Infrastructure</a:t>
            </a:r>
          </a:p>
        </p:txBody>
      </p:sp>
      <p:sp>
        <p:nvSpPr>
          <p:cNvPr id="496" name="Shape 4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sp>
        <p:nvSpPr>
          <p:cNvPr id="497" name="Shape 497"/>
          <p:cNvSpPr/>
          <p:nvPr/>
        </p:nvSpPr>
        <p:spPr>
          <a:xfrm>
            <a:off x="2234388" y="2911261"/>
            <a:ext cx="1288289"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a:solidFill>
                  <a:srgbClr val="4D4D4D"/>
                </a:solidFill>
                <a:uFill>
                  <a:solidFill>
                    <a:srgbClr val="4D4D4D"/>
                  </a:solidFill>
                </a:uFill>
              </a:rPr>
              <a:t>Platform</a:t>
            </a:r>
          </a:p>
        </p:txBody>
      </p:sp>
      <p:sp>
        <p:nvSpPr>
          <p:cNvPr id="498" name="Shape 498"/>
          <p:cNvSpPr/>
          <p:nvPr/>
        </p:nvSpPr>
        <p:spPr>
          <a:xfrm>
            <a:off x="5404662" y="3166531"/>
            <a:ext cx="1255676" cy="510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400">
                <a:latin typeface="Avenir Next Medium"/>
                <a:ea typeface="Avenir Next Medium"/>
                <a:cs typeface="Avenir Next Medium"/>
                <a:sym typeface="Avenir Next Medium"/>
              </a:defRPr>
            </a:lvl1pPr>
          </a:lstStyle>
          <a:p>
            <a:pPr lvl="0">
              <a:defRPr sz="1800">
                <a:solidFill>
                  <a:srgbClr val="000000"/>
                </a:solidFill>
                <a:uFillTx/>
              </a:defRPr>
            </a:pPr>
            <a:r>
              <a:rPr sz="2400">
                <a:solidFill>
                  <a:srgbClr val="4D4D4D"/>
                </a:solidFill>
                <a:uFill>
                  <a:solidFill>
                    <a:srgbClr val="4D4D4D"/>
                  </a:solidFill>
                </a:uFill>
              </a:rPr>
              <a:t>Services</a:t>
            </a:r>
          </a:p>
        </p:txBody>
      </p:sp>
      <p:grpSp>
        <p:nvGrpSpPr>
          <p:cNvPr id="506" name="Group 506"/>
          <p:cNvGrpSpPr/>
          <p:nvPr/>
        </p:nvGrpSpPr>
        <p:grpSpPr>
          <a:xfrm>
            <a:off x="5357741" y="1539324"/>
            <a:ext cx="1300243" cy="1577885"/>
            <a:chOff x="0" y="0"/>
            <a:chExt cx="1300241" cy="1577883"/>
          </a:xfrm>
        </p:grpSpPr>
        <p:pic>
          <p:nvPicPr>
            <p:cNvPr id="499"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500"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501"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502"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503"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504"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505"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spTree>
  </p:cSld>
  <p:clrMapOvr>
    <a:masterClrMapping/>
  </p:clrMapOvr>
  <p:transition xmlns:p14="http://schemas.microsoft.com/office/powerpoint/2010/mai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515" name="Shape 515"/>
          <p:cNvSpPr>
            <a:spLocks noGrp="1"/>
          </p:cNvSpPr>
          <p:nvPr>
            <p:ph type="title"/>
          </p:nvPr>
        </p:nvSpPr>
        <p:spPr>
          <a:xfrm>
            <a:off x="150097" y="1566157"/>
            <a:ext cx="8843806" cy="2011186"/>
          </a:xfrm>
          <a:prstGeom prst="rect">
            <a:avLst/>
          </a:prstGeom>
        </p:spPr>
        <p:txBody>
          <a:bodyPr/>
          <a:lstStyle/>
          <a:p>
            <a:pPr lvl="0">
              <a:defRPr sz="1800">
                <a:solidFill>
                  <a:srgbClr val="000000"/>
                </a:solidFill>
                <a:uFillTx/>
              </a:defRPr>
            </a:pPr>
            <a:r>
              <a:rPr sz="5500">
                <a:solidFill>
                  <a:srgbClr val="008881"/>
                </a:solidFill>
                <a:uFill>
                  <a:solidFill>
                    <a:srgbClr val="008881"/>
                  </a:solidFill>
                </a:uFill>
              </a:rPr>
              <a:t>What does </a:t>
            </a:r>
          </a:p>
          <a:p>
            <a:pPr lvl="0">
              <a:defRPr sz="1800">
                <a:solidFill>
                  <a:srgbClr val="000000"/>
                </a:solidFill>
                <a:uFillTx/>
              </a:defRPr>
            </a:pPr>
            <a:r>
              <a:rPr sz="5500">
                <a:solidFill>
                  <a:srgbClr val="008881"/>
                </a:solidFill>
                <a:uFill>
                  <a:solidFill>
                    <a:srgbClr val="008881"/>
                  </a:solidFill>
                </a:uFill>
              </a:rPr>
              <a:t>the journey look like?</a:t>
            </a:r>
          </a:p>
        </p:txBody>
      </p:sp>
    </p:spTree>
  </p:cSld>
  <p:clrMapOvr>
    <a:masterClrMapping/>
  </p:clrMapOvr>
  <p:transition xmlns:p14="http://schemas.microsoft.com/office/powerpoint/2010/main" spd="slow">
    <p:newsfla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Continuous Delivery?</a:t>
            </a:r>
          </a:p>
        </p:txBody>
      </p:sp>
      <p:sp>
        <p:nvSpPr>
          <p:cNvPr id="518" name="Shape 5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27" name="Group 527"/>
          <p:cNvGrpSpPr/>
          <p:nvPr/>
        </p:nvGrpSpPr>
        <p:grpSpPr>
          <a:xfrm>
            <a:off x="1416100" y="1491853"/>
            <a:ext cx="818783" cy="2490715"/>
            <a:chOff x="0" y="0"/>
            <a:chExt cx="818781" cy="2490714"/>
          </a:xfrm>
        </p:grpSpPr>
        <p:grpSp>
          <p:nvGrpSpPr>
            <p:cNvPr id="525" name="Group 525"/>
            <p:cNvGrpSpPr/>
            <p:nvPr/>
          </p:nvGrpSpPr>
          <p:grpSpPr>
            <a:xfrm>
              <a:off x="0" y="904131"/>
              <a:ext cx="818782" cy="1586584"/>
              <a:chOff x="0" y="0"/>
              <a:chExt cx="818781" cy="1586582"/>
            </a:xfrm>
          </p:grpSpPr>
          <p:sp>
            <p:nvSpPr>
              <p:cNvPr id="519" name="Shape 519"/>
              <p:cNvSpPr/>
              <p:nvPr/>
            </p:nvSpPr>
            <p:spPr>
              <a:xfrm rot="1142754">
                <a:off x="140297" y="1028534"/>
                <a:ext cx="142870" cy="549787"/>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0" name="Shape 520"/>
              <p:cNvSpPr/>
              <p:nvPr/>
            </p:nvSpPr>
            <p:spPr>
              <a:xfrm rot="20420305">
                <a:off x="526958" y="1026064"/>
                <a:ext cx="142681" cy="550713"/>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1" name="Shape 521"/>
              <p:cNvSpPr/>
              <p:nvPr/>
            </p:nvSpPr>
            <p:spPr>
              <a:xfrm rot="14541187" flipH="1">
                <a:off x="127847" y="602540"/>
                <a:ext cx="126912" cy="36544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2" name="Shape 522"/>
              <p:cNvSpPr/>
              <p:nvPr/>
            </p:nvSpPr>
            <p:spPr>
              <a:xfrm rot="17805650" flipH="1">
                <a:off x="563531" y="599182"/>
                <a:ext cx="126665" cy="366006"/>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3" name="Shape 523"/>
              <p:cNvSpPr/>
              <p:nvPr/>
            </p:nvSpPr>
            <p:spPr>
              <a:xfrm flipH="1">
                <a:off x="330921" y="528849"/>
                <a:ext cx="145966" cy="53419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24" name="Shape 524"/>
              <p:cNvSpPr/>
              <p:nvPr/>
            </p:nvSpPr>
            <p:spPr>
              <a:xfrm>
                <a:off x="89762" y="0"/>
                <a:ext cx="634631" cy="534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grpSp>
        <p:pic>
          <p:nvPicPr>
            <p:cNvPr id="526" name="droppedImage.png"/>
            <p:cNvPicPr/>
            <p:nvPr/>
          </p:nvPicPr>
          <p:blipFill>
            <a:blip r:embed="rId3">
              <a:extLst/>
            </a:blip>
            <a:stretch>
              <a:fillRect/>
            </a:stretch>
          </p:blipFill>
          <p:spPr>
            <a:xfrm>
              <a:off x="1487" y="0"/>
              <a:ext cx="810370" cy="810370"/>
            </a:xfrm>
            <a:prstGeom prst="rect">
              <a:avLst/>
            </a:prstGeom>
            <a:ln w="3175" cap="flat">
              <a:noFill/>
              <a:miter lim="400000"/>
            </a:ln>
            <a:effectLst/>
          </p:spPr>
        </p:pic>
      </p:grpSp>
      <p:sp>
        <p:nvSpPr>
          <p:cNvPr id="528" name="Shape 528"/>
          <p:cNvSpPr/>
          <p:nvPr/>
        </p:nvSpPr>
        <p:spPr>
          <a:xfrm>
            <a:off x="6496717" y="2009775"/>
            <a:ext cx="1241297" cy="2339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5000">
                <a:solidFill>
                  <a:srgbClr val="0F786E"/>
                </a:solidFill>
                <a:uFillTx/>
                <a:latin typeface="+mn-lt"/>
                <a:ea typeface="+mn-ea"/>
                <a:cs typeface="+mn-cs"/>
                <a:sym typeface="Helvetica"/>
              </a:defRPr>
            </a:lvl1pPr>
          </a:lstStyle>
          <a:p>
            <a:pPr lvl="0">
              <a:defRPr sz="1800">
                <a:solidFill>
                  <a:srgbClr val="000000"/>
                </a:solidFill>
              </a:defRPr>
            </a:pPr>
            <a:r>
              <a:rPr sz="15000">
                <a:solidFill>
                  <a:srgbClr val="0F786E"/>
                </a:solidFill>
              </a:rPr>
              <a:t>$</a:t>
            </a:r>
          </a:p>
        </p:txBody>
      </p:sp>
      <p:sp>
        <p:nvSpPr>
          <p:cNvPr id="529" name="Shape 529"/>
          <p:cNvSpPr/>
          <p:nvPr/>
        </p:nvSpPr>
        <p:spPr>
          <a:xfrm rot="18007612">
            <a:off x="2259277" y="2069703"/>
            <a:ext cx="1170467" cy="4345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Business</a:t>
            </a:r>
          </a:p>
        </p:txBody>
      </p:sp>
      <p:sp>
        <p:nvSpPr>
          <p:cNvPr id="530" name="Shape 530"/>
          <p:cNvSpPr/>
          <p:nvPr/>
        </p:nvSpPr>
        <p:spPr>
          <a:xfrm rot="18007612">
            <a:off x="2925885" y="1842431"/>
            <a:ext cx="1809735"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Development</a:t>
            </a:r>
          </a:p>
        </p:txBody>
      </p:sp>
      <p:sp>
        <p:nvSpPr>
          <p:cNvPr id="531" name="Shape 531"/>
          <p:cNvSpPr/>
          <p:nvPr/>
        </p:nvSpPr>
        <p:spPr>
          <a:xfrm rot="18007612">
            <a:off x="4151323" y="2391607"/>
            <a:ext cx="497393"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QA</a:t>
            </a:r>
          </a:p>
        </p:txBody>
      </p:sp>
      <p:sp>
        <p:nvSpPr>
          <p:cNvPr id="532" name="Shape 532"/>
          <p:cNvSpPr/>
          <p:nvPr/>
        </p:nvSpPr>
        <p:spPr>
          <a:xfrm rot="18007612">
            <a:off x="4754989" y="1989771"/>
            <a:ext cx="1500160" cy="4345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Operations</a:t>
            </a:r>
          </a:p>
        </p:txBody>
      </p:sp>
      <p:sp>
        <p:nvSpPr>
          <p:cNvPr id="533" name="Shape 533"/>
          <p:cNvSpPr/>
          <p:nvPr/>
        </p:nvSpPr>
        <p:spPr>
          <a:xfrm rot="18007612">
            <a:off x="5688811" y="2043349"/>
            <a:ext cx="1320226" cy="434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2200">
                <a:solidFill>
                  <a:srgbClr val="5E5E5E"/>
                </a:solidFill>
                <a:uFillTx/>
                <a:latin typeface="Avenir Next"/>
                <a:ea typeface="Avenir Next"/>
                <a:cs typeface="Avenir Next"/>
                <a:sym typeface="Avenir Next"/>
              </a:defRPr>
            </a:lvl1pPr>
          </a:lstStyle>
          <a:p>
            <a:pPr lvl="0">
              <a:defRPr sz="1800">
                <a:solidFill>
                  <a:srgbClr val="000000"/>
                </a:solidFill>
              </a:defRPr>
            </a:pPr>
            <a:r>
              <a:rPr sz="2200">
                <a:solidFill>
                  <a:srgbClr val="5E5E5E"/>
                </a:solidFill>
              </a:rPr>
              <a:t>Customer</a:t>
            </a:r>
          </a:p>
        </p:txBody>
      </p:sp>
      <p:sp>
        <p:nvSpPr>
          <p:cNvPr id="534" name="Shape 534"/>
          <p:cNvSpPr/>
          <p:nvPr/>
        </p:nvSpPr>
        <p:spPr>
          <a:xfrm flipV="1">
            <a:off x="2362835" y="3179564"/>
            <a:ext cx="4202084" cy="1"/>
          </a:xfrm>
          <a:prstGeom prst="line">
            <a:avLst/>
          </a:prstGeom>
          <a:ln w="139700">
            <a:solidFill>
              <a:srgbClr val="41A8B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spd="slow">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Continuous Delivery?</a:t>
            </a:r>
          </a:p>
        </p:txBody>
      </p:sp>
      <p:sp>
        <p:nvSpPr>
          <p:cNvPr id="539" name="Shape 5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sp>
        <p:nvSpPr>
          <p:cNvPr id="540" name="Shape 540"/>
          <p:cNvSpPr/>
          <p:nvPr/>
        </p:nvSpPr>
        <p:spPr>
          <a:xfrm>
            <a:off x="4883817" y="2009775"/>
            <a:ext cx="1241297" cy="23395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5000">
                <a:solidFill>
                  <a:srgbClr val="0F786E"/>
                </a:solidFill>
                <a:uFillTx/>
                <a:latin typeface="+mn-lt"/>
                <a:ea typeface="+mn-ea"/>
                <a:cs typeface="+mn-cs"/>
                <a:sym typeface="Helvetica"/>
              </a:defRPr>
            </a:lvl1pPr>
          </a:lstStyle>
          <a:p>
            <a:pPr lvl="0">
              <a:defRPr sz="1800">
                <a:solidFill>
                  <a:srgbClr val="000000"/>
                </a:solidFill>
              </a:defRPr>
            </a:pPr>
            <a:r>
              <a:rPr sz="15000">
                <a:solidFill>
                  <a:srgbClr val="0F786E"/>
                </a:solidFill>
              </a:rPr>
              <a:t>$</a:t>
            </a:r>
          </a:p>
        </p:txBody>
      </p:sp>
      <p:grpSp>
        <p:nvGrpSpPr>
          <p:cNvPr id="549" name="Group 549"/>
          <p:cNvGrpSpPr/>
          <p:nvPr/>
        </p:nvGrpSpPr>
        <p:grpSpPr>
          <a:xfrm>
            <a:off x="3181400" y="1491853"/>
            <a:ext cx="818783" cy="2490715"/>
            <a:chOff x="0" y="0"/>
            <a:chExt cx="818781" cy="2490714"/>
          </a:xfrm>
        </p:grpSpPr>
        <p:grpSp>
          <p:nvGrpSpPr>
            <p:cNvPr id="547" name="Group 547"/>
            <p:cNvGrpSpPr/>
            <p:nvPr/>
          </p:nvGrpSpPr>
          <p:grpSpPr>
            <a:xfrm>
              <a:off x="0" y="904131"/>
              <a:ext cx="818782" cy="1586584"/>
              <a:chOff x="0" y="0"/>
              <a:chExt cx="818781" cy="1586582"/>
            </a:xfrm>
          </p:grpSpPr>
          <p:sp>
            <p:nvSpPr>
              <p:cNvPr id="541" name="Shape 541"/>
              <p:cNvSpPr/>
              <p:nvPr/>
            </p:nvSpPr>
            <p:spPr>
              <a:xfrm rot="1142754">
                <a:off x="140297" y="1028534"/>
                <a:ext cx="142870" cy="549787"/>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2" name="Shape 542"/>
              <p:cNvSpPr/>
              <p:nvPr/>
            </p:nvSpPr>
            <p:spPr>
              <a:xfrm rot="20420305">
                <a:off x="526958" y="1026064"/>
                <a:ext cx="142681" cy="550713"/>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3" name="Shape 543"/>
              <p:cNvSpPr/>
              <p:nvPr/>
            </p:nvSpPr>
            <p:spPr>
              <a:xfrm rot="14541187" flipH="1">
                <a:off x="127847" y="602540"/>
                <a:ext cx="126912" cy="36544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4" name="Shape 544"/>
              <p:cNvSpPr/>
              <p:nvPr/>
            </p:nvSpPr>
            <p:spPr>
              <a:xfrm rot="17805650" flipH="1">
                <a:off x="563531" y="599182"/>
                <a:ext cx="126665" cy="366006"/>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5" name="Shape 545"/>
              <p:cNvSpPr/>
              <p:nvPr/>
            </p:nvSpPr>
            <p:spPr>
              <a:xfrm flipH="1">
                <a:off x="330921" y="528849"/>
                <a:ext cx="145966" cy="534192"/>
              </a:xfrm>
              <a:prstGeom prst="rect">
                <a:avLst/>
              </a:pr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sp>
            <p:nvSpPr>
              <p:cNvPr id="546" name="Shape 546"/>
              <p:cNvSpPr/>
              <p:nvPr/>
            </p:nvSpPr>
            <p:spPr>
              <a:xfrm>
                <a:off x="89762" y="0"/>
                <a:ext cx="634631" cy="5341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9837"/>
              </a:solidFill>
              <a:ln w="3175" cap="flat">
                <a:noFill/>
                <a:miter lim="400000"/>
              </a:ln>
              <a:effectLst/>
            </p:spPr>
            <p:txBody>
              <a:bodyPr wrap="square" lIns="26789" tIns="26789" rIns="26789" bIns="26789" numCol="1" anchor="ctr">
                <a:noAutofit/>
              </a:bodyPr>
              <a:lstStyle/>
              <a:p>
                <a:pPr lvl="0" algn="ctr" defTabSz="584200">
                  <a:defRPr>
                    <a:solidFill>
                      <a:srgbClr val="FFFFFF"/>
                    </a:solidFill>
                    <a:effectLst>
                      <a:outerShdw blurRad="38100" dist="64529" dir="2700000" rotWithShape="0">
                        <a:srgbClr val="000000">
                          <a:alpha val="48275"/>
                        </a:srgbClr>
                      </a:outerShdw>
                    </a:effectLst>
                    <a:uFillTx/>
                    <a:latin typeface="Helvetica Neue Light"/>
                    <a:ea typeface="Helvetica Neue Light"/>
                    <a:cs typeface="Helvetica Neue Light"/>
                    <a:sym typeface="Helvetica Neue Light"/>
                  </a:defRPr>
                </a:pPr>
                <a:endParaRPr/>
              </a:p>
            </p:txBody>
          </p:sp>
        </p:grpSp>
        <p:pic>
          <p:nvPicPr>
            <p:cNvPr id="548" name="droppedImage.png"/>
            <p:cNvPicPr/>
            <p:nvPr/>
          </p:nvPicPr>
          <p:blipFill>
            <a:blip r:embed="rId3">
              <a:extLst/>
            </a:blip>
            <a:stretch>
              <a:fillRect/>
            </a:stretch>
          </p:blipFill>
          <p:spPr>
            <a:xfrm>
              <a:off x="1487" y="0"/>
              <a:ext cx="810370" cy="810370"/>
            </a:xfrm>
            <a:prstGeom prst="rect">
              <a:avLst/>
            </a:prstGeom>
            <a:ln w="3175" cap="flat">
              <a:noFill/>
              <a:miter lim="400000"/>
            </a:ln>
            <a:effectLst/>
          </p:spPr>
        </p:pic>
      </p:grpSp>
      <p:sp>
        <p:nvSpPr>
          <p:cNvPr id="550" name="Shape 550"/>
          <p:cNvSpPr/>
          <p:nvPr/>
        </p:nvSpPr>
        <p:spPr>
          <a:xfrm>
            <a:off x="4108604" y="3179564"/>
            <a:ext cx="1136300" cy="1"/>
          </a:xfrm>
          <a:prstGeom prst="line">
            <a:avLst/>
          </a:prstGeom>
          <a:ln w="139700">
            <a:solidFill>
              <a:srgbClr val="41A8B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cSld>
  <p:clrMapOvr>
    <a:masterClrMapping/>
  </p:clrMapOvr>
  <p:transition xmlns:p14="http://schemas.microsoft.com/office/powerpoint/2010/mai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3928A"/>
                </a:solidFill>
              </a:rPr>
              <a:t>Continuous </a:t>
            </a:r>
            <a:r>
              <a:rPr lang="en-US" dirty="0" smtClean="0">
                <a:solidFill>
                  <a:srgbClr val="33928A"/>
                </a:solidFill>
              </a:rPr>
              <a:t>Deployment?</a:t>
            </a:r>
            <a:endParaRPr lang="en-US" dirty="0">
              <a:solidFill>
                <a:srgbClr val="33928A"/>
              </a:solidFill>
            </a:endParaRPr>
          </a:p>
        </p:txBody>
      </p:sp>
      <p:pic>
        <p:nvPicPr>
          <p:cNvPr id="3" name="pasted-image.png"/>
          <p:cNvPicPr/>
          <p:nvPr/>
        </p:nvPicPr>
        <p:blipFill>
          <a:blip r:embed="rId2">
            <a:extLst/>
          </a:blip>
          <a:stretch>
            <a:fillRect/>
          </a:stretch>
        </p:blipFill>
        <p:spPr>
          <a:xfrm>
            <a:off x="1643752" y="1057877"/>
            <a:ext cx="5856496" cy="2712282"/>
          </a:xfrm>
          <a:prstGeom prst="rect">
            <a:avLst/>
          </a:prstGeom>
          <a:ln w="12700">
            <a:miter lim="400000"/>
          </a:ln>
        </p:spPr>
      </p:pic>
      <p:sp>
        <p:nvSpPr>
          <p:cNvPr id="4" name="Shape 191"/>
          <p:cNvSpPr/>
          <p:nvPr/>
        </p:nvSpPr>
        <p:spPr>
          <a:xfrm>
            <a:off x="814561" y="3974144"/>
            <a:ext cx="7514878"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a:defRPr>
                <a:solidFill>
                  <a:srgbClr val="000000"/>
                </a:solidFill>
                <a:uFillTx/>
              </a:defRPr>
            </a:pPr>
            <a:r>
              <a:rPr sz="2200" dirty="0">
                <a:solidFill>
                  <a:srgbClr val="33928A"/>
                </a:solidFill>
                <a:uFill>
                  <a:solidFill>
                    <a:srgbClr val="4D4D4D"/>
                  </a:solidFill>
                </a:uFill>
                <a:latin typeface="Avenir Next"/>
                <a:ea typeface="Avenir Next"/>
                <a:cs typeface="Avenir Next"/>
                <a:sym typeface="Avenir Next"/>
              </a:rPr>
              <a:t>Github: On August 23, 2012 – </a:t>
            </a:r>
            <a:r>
              <a:rPr sz="2200" dirty="0">
                <a:solidFill>
                  <a:srgbClr val="33928A"/>
                </a:solidFill>
                <a:uFill>
                  <a:solidFill>
                    <a:srgbClr val="4D4D4D"/>
                  </a:solidFill>
                </a:uFill>
                <a:latin typeface="Avenir Next Demi Bold"/>
                <a:ea typeface="Avenir Next Demi Bold"/>
                <a:cs typeface="Avenir Next Demi Bold"/>
                <a:sym typeface="Avenir Next Demi Bold"/>
              </a:rPr>
              <a:t>563</a:t>
            </a:r>
            <a:r>
              <a:rPr sz="2200" dirty="0">
                <a:solidFill>
                  <a:srgbClr val="33928A"/>
                </a:solidFill>
                <a:uFill>
                  <a:solidFill>
                    <a:srgbClr val="4D4D4D"/>
                  </a:solidFill>
                </a:uFill>
                <a:latin typeface="Avenir Next"/>
                <a:ea typeface="Avenir Next"/>
                <a:cs typeface="Avenir Next"/>
                <a:sym typeface="Avenir Next"/>
              </a:rPr>
              <a:t> builds and </a:t>
            </a:r>
            <a:r>
              <a:rPr sz="2200" dirty="0">
                <a:solidFill>
                  <a:srgbClr val="33928A"/>
                </a:solidFill>
                <a:uFill>
                  <a:solidFill>
                    <a:srgbClr val="4D4D4D"/>
                  </a:solidFill>
                </a:uFill>
                <a:latin typeface="Avenir Next Demi Bold"/>
                <a:ea typeface="Avenir Next Demi Bold"/>
                <a:cs typeface="Avenir Next Demi Bold"/>
                <a:sym typeface="Avenir Next Demi Bold"/>
              </a:rPr>
              <a:t>175</a:t>
            </a:r>
            <a:r>
              <a:rPr sz="2200" dirty="0">
                <a:solidFill>
                  <a:srgbClr val="33928A"/>
                </a:solidFill>
                <a:uFill>
                  <a:solidFill>
                    <a:srgbClr val="4D4D4D"/>
                  </a:solidFill>
                </a:uFill>
                <a:latin typeface="Avenir Next"/>
                <a:ea typeface="Avenir Next"/>
                <a:cs typeface="Avenir Next"/>
                <a:sym typeface="Avenir Next"/>
              </a:rPr>
              <a:t> deploys</a:t>
            </a:r>
          </a:p>
        </p:txBody>
      </p:sp>
    </p:spTree>
    <p:extLst>
      <p:ext uri="{BB962C8B-B14F-4D97-AF65-F5344CB8AC3E}">
        <p14:creationId xmlns:p14="http://schemas.microsoft.com/office/powerpoint/2010/main" val="2565680402"/>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p:cNvSpPr>
          <p:nvPr>
            <p:ph type="title"/>
          </p:nvPr>
        </p:nvSpPr>
        <p:spPr>
          <a:prstGeom prst="rect">
            <a:avLst/>
          </a:prstGeom>
        </p:spPr>
        <p:txBody>
          <a:bodyPr/>
          <a:lstStyle/>
          <a:p>
            <a:pPr lvl="0">
              <a:defRPr sz="1800">
                <a:solidFill>
                  <a:srgbClr val="000000"/>
                </a:solidFill>
                <a:uFillTx/>
              </a:defRPr>
            </a:pPr>
            <a:r>
              <a:rPr lang="en-US" sz="2800" dirty="0">
                <a:solidFill>
                  <a:schemeClr val="accent1"/>
                </a:solidFill>
              </a:rPr>
              <a:t>Continuous Delivery != Continuous Deployment</a:t>
            </a:r>
            <a:endParaRPr sz="2800" dirty="0">
              <a:solidFill>
                <a:schemeClr val="accent1"/>
              </a:solidFill>
              <a:uFill>
                <a:solidFill>
                  <a:srgbClr val="008881"/>
                </a:solidFill>
              </a:uFill>
            </a:endParaRPr>
          </a:p>
        </p:txBody>
      </p:sp>
      <p:sp>
        <p:nvSpPr>
          <p:cNvPr id="539" name="Shape 5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15" name="Tweet.png"/>
          <p:cNvPicPr/>
          <p:nvPr/>
        </p:nvPicPr>
        <p:blipFill>
          <a:blip r:embed="rId3">
            <a:extLst/>
          </a:blip>
          <a:stretch>
            <a:fillRect/>
          </a:stretch>
        </p:blipFill>
        <p:spPr>
          <a:xfrm>
            <a:off x="849658" y="1107840"/>
            <a:ext cx="7444684" cy="3194767"/>
          </a:xfrm>
          <a:prstGeom prst="rect">
            <a:avLst/>
          </a:prstGeom>
          <a:ln w="12700">
            <a:miter lim="400000"/>
          </a:ln>
        </p:spPr>
      </p:pic>
    </p:spTree>
    <p:extLst>
      <p:ext uri="{BB962C8B-B14F-4D97-AF65-F5344CB8AC3E}">
        <p14:creationId xmlns:p14="http://schemas.microsoft.com/office/powerpoint/2010/main" val="1735469739"/>
      </p:ext>
    </p:extLst>
  </p:cSld>
  <p:clrMapOvr>
    <a:masterClrMapping/>
  </p:clrMapOvr>
  <p:transition xmlns:p14="http://schemas.microsoft.com/office/powerpoint/2010/main" spd="med">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pasted-image.pdf"/>
          <p:cNvPicPr/>
          <p:nvPr/>
        </p:nvPicPr>
        <p:blipFill>
          <a:blip r:embed="rId3">
            <a:alphaModFix amt="12000"/>
            <a:extLst/>
          </a:blip>
          <a:stretch>
            <a:fillRect/>
          </a:stretch>
        </p:blipFill>
        <p:spPr>
          <a:xfrm>
            <a:off x="1614059" y="31310"/>
            <a:ext cx="6158307" cy="4665384"/>
          </a:xfrm>
          <a:prstGeom prst="rect">
            <a:avLst/>
          </a:prstGeom>
          <a:ln w="12700">
            <a:miter lim="400000"/>
          </a:ln>
        </p:spPr>
      </p:pic>
      <p:pic>
        <p:nvPicPr>
          <p:cNvPr id="555" name="pasted-image.pdf"/>
          <p:cNvPicPr/>
          <p:nvPr/>
        </p:nvPicPr>
        <p:blipFill>
          <a:blip r:embed="rId4">
            <a:extLst/>
          </a:blip>
          <a:stretch>
            <a:fillRect/>
          </a:stretch>
        </p:blipFill>
        <p:spPr>
          <a:xfrm>
            <a:off x="3673828" y="1481352"/>
            <a:ext cx="1511301" cy="1993901"/>
          </a:xfrm>
          <a:prstGeom prst="rect">
            <a:avLst/>
          </a:prstGeom>
          <a:ln w="12700">
            <a:miter lim="400000"/>
          </a:ln>
        </p:spPr>
      </p:pic>
      <p:pic>
        <p:nvPicPr>
          <p:cNvPr id="556" name="pasted-image.pdf"/>
          <p:cNvPicPr/>
          <p:nvPr/>
        </p:nvPicPr>
        <p:blipFill>
          <a:blip r:embed="rId5">
            <a:extLst/>
          </a:blip>
          <a:stretch>
            <a:fillRect/>
          </a:stretch>
        </p:blipFill>
        <p:spPr>
          <a:xfrm>
            <a:off x="1611026" y="909818"/>
            <a:ext cx="762001" cy="1079501"/>
          </a:xfrm>
          <a:prstGeom prst="rect">
            <a:avLst/>
          </a:prstGeom>
          <a:ln w="12700">
            <a:miter lim="400000"/>
          </a:ln>
        </p:spPr>
      </p:pic>
      <p:sp>
        <p:nvSpPr>
          <p:cNvPr id="557" name="Shape 5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58" name="Shape 558"/>
          <p:cNvSpPr>
            <a:spLocks noGrp="1"/>
          </p:cNvSpPr>
          <p:nvPr>
            <p:ph type="title"/>
          </p:nvPr>
        </p:nvSpPr>
        <p:spPr>
          <a:xfrm>
            <a:off x="366713" y="1730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Keep the Wheel Spinning!</a:t>
            </a:r>
          </a:p>
        </p:txBody>
      </p:sp>
      <p:pic>
        <p:nvPicPr>
          <p:cNvPr id="559" name="Picture 558"/>
          <p:cNvPicPr/>
          <p:nvPr/>
        </p:nvPicPr>
        <p:blipFill>
          <a:blip/>
          <a:stretch>
            <a:fillRect/>
          </a:stretch>
        </p:blipFill>
        <p:spPr>
          <a:xfrm>
            <a:off x="4572900" y="2752824"/>
            <a:ext cx="12701" cy="12701"/>
          </a:xfrm>
          <a:prstGeom prst="rect">
            <a:avLst/>
          </a:prstGeom>
          <a:ln w="12700">
            <a:miter lim="400000"/>
          </a:ln>
        </p:spPr>
      </p:pic>
      <p:sp>
        <p:nvSpPr>
          <p:cNvPr id="560" name="Shape 560"/>
          <p:cNvSpPr/>
          <p:nvPr/>
        </p:nvSpPr>
        <p:spPr>
          <a:xfrm>
            <a:off x="3898948" y="1956331"/>
            <a:ext cx="1061060"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Design</a:t>
            </a:r>
          </a:p>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Develop</a:t>
            </a:r>
          </a:p>
          <a:p>
            <a:pPr lvl="0" algn="ctr">
              <a:defRPr>
                <a:solidFill>
                  <a:srgbClr val="000000"/>
                </a:solidFill>
                <a:uFillTx/>
              </a:defRPr>
            </a:pPr>
            <a:r>
              <a:rPr>
                <a:solidFill>
                  <a:srgbClr val="4D4D4D"/>
                </a:solidFill>
                <a:uFill>
                  <a:solidFill>
                    <a:srgbClr val="4D4D4D"/>
                  </a:solidFill>
                </a:uFill>
                <a:latin typeface="Avenir Next Demi Bold"/>
                <a:ea typeface="Avenir Next Demi Bold"/>
                <a:cs typeface="Avenir Next Demi Bold"/>
                <a:sym typeface="Avenir Next Demi Bold"/>
              </a:rPr>
              <a:t>Test</a:t>
            </a:r>
          </a:p>
        </p:txBody>
      </p:sp>
      <p:sp>
        <p:nvSpPr>
          <p:cNvPr id="561" name="Shape 561"/>
          <p:cNvSpPr/>
          <p:nvPr/>
        </p:nvSpPr>
        <p:spPr>
          <a:xfrm>
            <a:off x="1397603" y="2021914"/>
            <a:ext cx="1188848"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Customer</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Feedback</a:t>
            </a:r>
          </a:p>
        </p:txBody>
      </p:sp>
      <p:sp>
        <p:nvSpPr>
          <p:cNvPr id="562" name="Shape 562"/>
          <p:cNvSpPr/>
          <p:nvPr/>
        </p:nvSpPr>
        <p:spPr>
          <a:xfrm>
            <a:off x="6149474" y="2478302"/>
            <a:ext cx="1188848"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Customer</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Delivery</a:t>
            </a:r>
          </a:p>
        </p:txBody>
      </p:sp>
      <p:sp>
        <p:nvSpPr>
          <p:cNvPr id="563" name="Shape 563"/>
          <p:cNvSpPr/>
          <p:nvPr/>
        </p:nvSpPr>
        <p:spPr>
          <a:xfrm>
            <a:off x="3648428" y="4089752"/>
            <a:ext cx="1047116"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A7A7A7"/>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A7A7A7"/>
                </a:solidFill>
                <a:uFill>
                  <a:solidFill>
                    <a:srgbClr val="4D4D4D"/>
                  </a:solidFill>
                </a:uFill>
              </a:rPr>
              <a:t>Analytics</a:t>
            </a:r>
          </a:p>
        </p:txBody>
      </p:sp>
      <p:pic>
        <p:nvPicPr>
          <p:cNvPr id="564" name="pasted-image.pdf"/>
          <p:cNvPicPr/>
          <p:nvPr/>
        </p:nvPicPr>
        <p:blipFill>
          <a:blip r:embed="rId5">
            <a:extLst/>
          </a:blip>
          <a:stretch>
            <a:fillRect/>
          </a:stretch>
        </p:blipFill>
        <p:spPr>
          <a:xfrm>
            <a:off x="6362898" y="3241753"/>
            <a:ext cx="762001" cy="1079501"/>
          </a:xfrm>
          <a:prstGeom prst="rect">
            <a:avLst/>
          </a:prstGeom>
          <a:ln w="12700">
            <a:miter lim="400000"/>
          </a:ln>
        </p:spPr>
      </p:pic>
      <p:pic>
        <p:nvPicPr>
          <p:cNvPr id="565" name="pasted-image.pdf"/>
          <p:cNvPicPr/>
          <p:nvPr/>
        </p:nvPicPr>
        <p:blipFill>
          <a:blip r:embed="rId6">
            <a:extLst/>
          </a:blip>
          <a:stretch>
            <a:fillRect/>
          </a:stretch>
        </p:blipFill>
        <p:spPr>
          <a:xfrm rot="10800000">
            <a:off x="2490033" y="1099256"/>
            <a:ext cx="1435101" cy="1231901"/>
          </a:xfrm>
          <a:prstGeom prst="rect">
            <a:avLst/>
          </a:prstGeom>
          <a:ln w="12700">
            <a:miter lim="400000"/>
          </a:ln>
        </p:spPr>
      </p:pic>
      <p:pic>
        <p:nvPicPr>
          <p:cNvPr id="566" name="pasted-image.pdf"/>
          <p:cNvPicPr/>
          <p:nvPr/>
        </p:nvPicPr>
        <p:blipFill>
          <a:blip r:embed="rId6">
            <a:extLst/>
          </a:blip>
          <a:stretch>
            <a:fillRect/>
          </a:stretch>
        </p:blipFill>
        <p:spPr>
          <a:xfrm rot="10800000">
            <a:off x="4837191" y="3166552"/>
            <a:ext cx="1435101" cy="1231901"/>
          </a:xfrm>
          <a:prstGeom prst="rect">
            <a:avLst/>
          </a:prstGeom>
          <a:ln w="12700">
            <a:miter lim="400000"/>
          </a:ln>
        </p:spPr>
      </p:pic>
    </p:spTree>
  </p:cSld>
  <p:clrMapOvr>
    <a:masterClrMapping/>
  </p:clrMapOvr>
  <p:transition xmlns:p14="http://schemas.microsoft.com/office/powerpoint/2010/mai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grpSp>
        <p:nvGrpSpPr>
          <p:cNvPr id="578" name="Group 578"/>
          <p:cNvGrpSpPr/>
          <p:nvPr/>
        </p:nvGrpSpPr>
        <p:grpSpPr>
          <a:xfrm>
            <a:off x="1014920" y="126967"/>
            <a:ext cx="643280" cy="487094"/>
            <a:chOff x="129158" y="0"/>
            <a:chExt cx="643278" cy="487092"/>
          </a:xfrm>
        </p:grpSpPr>
        <p:pic>
          <p:nvPicPr>
            <p:cNvPr id="57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7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7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74" name="Picture 573"/>
            <p:cNvPicPr/>
            <p:nvPr/>
          </p:nvPicPr>
          <p:blipFill>
            <a:blip/>
            <a:srcRect/>
            <a:stretch>
              <a:fillRect/>
            </a:stretch>
          </p:blipFill>
          <p:spPr>
            <a:xfrm>
              <a:off x="438395" y="284141"/>
              <a:ext cx="1327" cy="1327"/>
            </a:xfrm>
            <a:prstGeom prst="rect">
              <a:avLst/>
            </a:prstGeom>
            <a:ln w="12700" cap="flat">
              <a:noFill/>
              <a:miter lim="400000"/>
            </a:ln>
            <a:effectLst/>
          </p:spPr>
        </p:pic>
        <p:pic>
          <p:nvPicPr>
            <p:cNvPr id="57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7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7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586" name="Group 586"/>
          <p:cNvGrpSpPr/>
          <p:nvPr/>
        </p:nvGrpSpPr>
        <p:grpSpPr>
          <a:xfrm>
            <a:off x="1395025" y="614060"/>
            <a:ext cx="643280" cy="487093"/>
            <a:chOff x="129158" y="0"/>
            <a:chExt cx="643278" cy="487092"/>
          </a:xfrm>
        </p:grpSpPr>
        <p:pic>
          <p:nvPicPr>
            <p:cNvPr id="57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8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8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82" name="Picture 581"/>
            <p:cNvPicPr/>
            <p:nvPr/>
          </p:nvPicPr>
          <p:blipFill>
            <a:blip/>
            <a:srcRect/>
            <a:stretch>
              <a:fillRect/>
            </a:stretch>
          </p:blipFill>
          <p:spPr>
            <a:xfrm>
              <a:off x="438395" y="284141"/>
              <a:ext cx="1327" cy="1327"/>
            </a:xfrm>
            <a:prstGeom prst="rect">
              <a:avLst/>
            </a:prstGeom>
            <a:ln w="12700" cap="flat">
              <a:noFill/>
              <a:miter lim="400000"/>
            </a:ln>
            <a:effectLst/>
          </p:spPr>
        </p:pic>
        <p:pic>
          <p:nvPicPr>
            <p:cNvPr id="58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8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8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594" name="Group 594"/>
          <p:cNvGrpSpPr/>
          <p:nvPr/>
        </p:nvGrpSpPr>
        <p:grpSpPr>
          <a:xfrm>
            <a:off x="1726336" y="1101152"/>
            <a:ext cx="643280" cy="487093"/>
            <a:chOff x="129158" y="0"/>
            <a:chExt cx="643278" cy="487092"/>
          </a:xfrm>
        </p:grpSpPr>
        <p:pic>
          <p:nvPicPr>
            <p:cNvPr id="58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58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58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590" name="Picture 589"/>
            <p:cNvPicPr/>
            <p:nvPr/>
          </p:nvPicPr>
          <p:blipFill>
            <a:blip/>
            <a:srcRect/>
            <a:stretch>
              <a:fillRect/>
            </a:stretch>
          </p:blipFill>
          <p:spPr>
            <a:xfrm>
              <a:off x="438395" y="284141"/>
              <a:ext cx="1327" cy="1327"/>
            </a:xfrm>
            <a:prstGeom prst="rect">
              <a:avLst/>
            </a:prstGeom>
            <a:ln w="12700" cap="flat">
              <a:noFill/>
              <a:miter lim="400000"/>
            </a:ln>
            <a:effectLst/>
          </p:spPr>
        </p:pic>
        <p:pic>
          <p:nvPicPr>
            <p:cNvPr id="59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59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59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595" name="pasted-image.pdf"/>
          <p:cNvPicPr/>
          <p:nvPr/>
        </p:nvPicPr>
        <p:blipFill>
          <a:blip r:embed="rId7">
            <a:extLst/>
          </a:blip>
          <a:stretch>
            <a:fillRect/>
          </a:stretch>
        </p:blipFill>
        <p:spPr>
          <a:xfrm>
            <a:off x="2843715" y="1206574"/>
            <a:ext cx="292498" cy="276249"/>
          </a:xfrm>
          <a:prstGeom prst="rect">
            <a:avLst/>
          </a:prstGeom>
          <a:ln w="12700">
            <a:miter lim="400000"/>
          </a:ln>
        </p:spPr>
      </p:pic>
      <p:pic>
        <p:nvPicPr>
          <p:cNvPr id="596" name="pasted-image.pdf"/>
          <p:cNvPicPr/>
          <p:nvPr/>
        </p:nvPicPr>
        <p:blipFill>
          <a:blip r:embed="rId7">
            <a:extLst/>
          </a:blip>
          <a:stretch>
            <a:fillRect/>
          </a:stretch>
        </p:blipFill>
        <p:spPr>
          <a:xfrm>
            <a:off x="2843715" y="719482"/>
            <a:ext cx="292498" cy="276249"/>
          </a:xfrm>
          <a:prstGeom prst="rect">
            <a:avLst/>
          </a:prstGeom>
          <a:ln w="12700">
            <a:miter lim="400000"/>
          </a:ln>
        </p:spPr>
      </p:pic>
      <p:pic>
        <p:nvPicPr>
          <p:cNvPr id="597" name="pasted-image.pdf"/>
          <p:cNvPicPr/>
          <p:nvPr/>
        </p:nvPicPr>
        <p:blipFill>
          <a:blip r:embed="rId7">
            <a:extLst/>
          </a:blip>
          <a:stretch>
            <a:fillRect/>
          </a:stretch>
        </p:blipFill>
        <p:spPr>
          <a:xfrm>
            <a:off x="2843715" y="232390"/>
            <a:ext cx="292498" cy="276248"/>
          </a:xfrm>
          <a:prstGeom prst="rect">
            <a:avLst/>
          </a:prstGeom>
          <a:ln w="12700">
            <a:miter lim="400000"/>
          </a:ln>
        </p:spPr>
      </p:pic>
      <p:sp>
        <p:nvSpPr>
          <p:cNvPr id="598" name="Shape 598"/>
          <p:cNvSpPr/>
          <p:nvPr/>
        </p:nvSpPr>
        <p:spPr>
          <a:xfrm>
            <a:off x="2408475" y="1344698"/>
            <a:ext cx="331313"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99" name="Shape 599"/>
          <p:cNvSpPr/>
          <p:nvPr/>
        </p:nvSpPr>
        <p:spPr>
          <a:xfrm>
            <a:off x="2131282" y="857606"/>
            <a:ext cx="608506"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00" name="Shape 600"/>
          <p:cNvSpPr/>
          <p:nvPr/>
        </p:nvSpPr>
        <p:spPr>
          <a:xfrm>
            <a:off x="1704924" y="377469"/>
            <a:ext cx="1033542" cy="1"/>
          </a:xfrm>
          <a:prstGeom prst="line">
            <a:avLst/>
          </a:prstGeom>
          <a:ln w="12700">
            <a:solidFill>
              <a:srgbClr val="004A88"/>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01" name="Shape 601"/>
          <p:cNvSpPr/>
          <p:nvPr/>
        </p:nvSpPr>
        <p:spPr>
          <a:xfrm>
            <a:off x="2790587" y="139615"/>
            <a:ext cx="398755" cy="1435982"/>
          </a:xfrm>
          <a:prstGeom prst="roundRect">
            <a:avLst>
              <a:gd name="adj" fmla="val 15925"/>
            </a:avLst>
          </a:prstGeom>
          <a:ln w="25400">
            <a:solidFill>
              <a:srgbClr val="E59A2D"/>
            </a:solidFill>
            <a:custDash>
              <a:ds d="200000" sp="200000"/>
            </a:custDash>
            <a:miter lim="400000"/>
          </a:ln>
        </p:spPr>
        <p:txBody>
          <a:bodyPr lIns="0" tIns="0" rIns="0" bIns="0" anchor="ctr"/>
          <a:lstStyle/>
          <a:p>
            <a:pPr lvl="0"/>
            <a:endParaRPr/>
          </a:p>
        </p:txBody>
      </p:sp>
      <p:grpSp>
        <p:nvGrpSpPr>
          <p:cNvPr id="633" name="Group 633"/>
          <p:cNvGrpSpPr/>
          <p:nvPr/>
        </p:nvGrpSpPr>
        <p:grpSpPr>
          <a:xfrm>
            <a:off x="2042311" y="1588244"/>
            <a:ext cx="2174422" cy="1461279"/>
            <a:chOff x="129158" y="0"/>
            <a:chExt cx="2174420" cy="1461277"/>
          </a:xfrm>
        </p:grpSpPr>
        <p:grpSp>
          <p:nvGrpSpPr>
            <p:cNvPr id="609" name="Group 609"/>
            <p:cNvGrpSpPr/>
            <p:nvPr/>
          </p:nvGrpSpPr>
          <p:grpSpPr>
            <a:xfrm>
              <a:off x="129158" y="0"/>
              <a:ext cx="643280" cy="487093"/>
              <a:chOff x="129158" y="0"/>
              <a:chExt cx="643278" cy="487092"/>
            </a:xfrm>
          </p:grpSpPr>
          <p:pic>
            <p:nvPicPr>
              <p:cNvPr id="602"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03"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04"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05" name="Picture 604"/>
              <p:cNvPicPr/>
              <p:nvPr/>
            </p:nvPicPr>
            <p:blipFill>
              <a:blip/>
              <a:srcRect/>
              <a:stretch>
                <a:fillRect/>
              </a:stretch>
            </p:blipFill>
            <p:spPr>
              <a:xfrm>
                <a:off x="438395" y="284141"/>
                <a:ext cx="1327" cy="1327"/>
              </a:xfrm>
              <a:prstGeom prst="rect">
                <a:avLst/>
              </a:prstGeom>
              <a:ln w="12700" cap="flat">
                <a:noFill/>
                <a:miter lim="400000"/>
              </a:ln>
              <a:effectLst/>
            </p:spPr>
          </p:pic>
          <p:pic>
            <p:nvPicPr>
              <p:cNvPr id="606"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07"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08"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17" name="Group 617"/>
            <p:cNvGrpSpPr/>
            <p:nvPr/>
          </p:nvGrpSpPr>
          <p:grpSpPr>
            <a:xfrm>
              <a:off x="509263" y="487092"/>
              <a:ext cx="643280" cy="487093"/>
              <a:chOff x="129158" y="0"/>
              <a:chExt cx="643278" cy="487092"/>
            </a:xfrm>
          </p:grpSpPr>
          <p:pic>
            <p:nvPicPr>
              <p:cNvPr id="610"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11"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12"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13" name="Picture 612"/>
              <p:cNvPicPr/>
              <p:nvPr/>
            </p:nvPicPr>
            <p:blipFill>
              <a:blip/>
              <a:srcRect/>
              <a:stretch>
                <a:fillRect/>
              </a:stretch>
            </p:blipFill>
            <p:spPr>
              <a:xfrm>
                <a:off x="438395" y="284141"/>
                <a:ext cx="1327" cy="1327"/>
              </a:xfrm>
              <a:prstGeom prst="rect">
                <a:avLst/>
              </a:prstGeom>
              <a:ln w="12700" cap="flat">
                <a:noFill/>
                <a:miter lim="400000"/>
              </a:ln>
              <a:effectLst/>
            </p:spPr>
          </p:pic>
          <p:pic>
            <p:nvPicPr>
              <p:cNvPr id="614"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15"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16"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25" name="Group 625"/>
            <p:cNvGrpSpPr/>
            <p:nvPr/>
          </p:nvGrpSpPr>
          <p:grpSpPr>
            <a:xfrm>
              <a:off x="840574" y="974184"/>
              <a:ext cx="643280" cy="487094"/>
              <a:chOff x="129158" y="0"/>
              <a:chExt cx="643278" cy="487092"/>
            </a:xfrm>
          </p:grpSpPr>
          <p:pic>
            <p:nvPicPr>
              <p:cNvPr id="618"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19"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20"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21" name="Picture 620"/>
              <p:cNvPicPr/>
              <p:nvPr/>
            </p:nvPicPr>
            <p:blipFill>
              <a:blip/>
              <a:srcRect/>
              <a:stretch>
                <a:fillRect/>
              </a:stretch>
            </p:blipFill>
            <p:spPr>
              <a:xfrm>
                <a:off x="438395" y="284141"/>
                <a:ext cx="1327" cy="1327"/>
              </a:xfrm>
              <a:prstGeom prst="rect">
                <a:avLst/>
              </a:prstGeom>
              <a:ln w="12700" cap="flat">
                <a:noFill/>
                <a:miter lim="400000"/>
              </a:ln>
              <a:effectLst/>
            </p:spPr>
          </p:pic>
          <p:pic>
            <p:nvPicPr>
              <p:cNvPr id="622"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23"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24"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626"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627"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628"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629" name="Shape 629"/>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0" name="Shape 630"/>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1" name="Shape 631"/>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32" name="Shape 632"/>
            <p:cNvSpPr/>
            <p:nvPr/>
          </p:nvSpPr>
          <p:spPr>
            <a:xfrm>
              <a:off x="1904825" y="12648"/>
              <a:ext cx="398755" cy="1435981"/>
            </a:xfrm>
            <a:prstGeom prst="roundRect">
              <a:avLst>
                <a:gd name="adj" fmla="val 15925"/>
              </a:avLst>
            </a:prstGeom>
            <a:noFill/>
            <a:ln w="25400" cap="flat">
              <a:solidFill>
                <a:srgbClr val="E59A2D"/>
              </a:solidFill>
              <a:custDash>
                <a:ds d="200000" sp="200000"/>
              </a:custDash>
              <a:miter lim="400000"/>
            </a:ln>
            <a:effectLst/>
          </p:spPr>
          <p:txBody>
            <a:bodyPr wrap="square" lIns="0" tIns="0" rIns="0" bIns="0" numCol="1" anchor="ctr">
              <a:noAutofit/>
            </a:bodyPr>
            <a:lstStyle/>
            <a:p>
              <a:pPr lvl="0"/>
              <a:endParaRPr/>
            </a:p>
          </p:txBody>
        </p:sp>
      </p:grpSp>
      <p:grpSp>
        <p:nvGrpSpPr>
          <p:cNvPr id="665" name="Group 665"/>
          <p:cNvGrpSpPr/>
          <p:nvPr/>
        </p:nvGrpSpPr>
        <p:grpSpPr>
          <a:xfrm>
            <a:off x="3072320" y="3049522"/>
            <a:ext cx="2174422" cy="1461278"/>
            <a:chOff x="129158" y="0"/>
            <a:chExt cx="2174420" cy="1461277"/>
          </a:xfrm>
        </p:grpSpPr>
        <p:grpSp>
          <p:nvGrpSpPr>
            <p:cNvPr id="641" name="Group 641"/>
            <p:cNvGrpSpPr/>
            <p:nvPr/>
          </p:nvGrpSpPr>
          <p:grpSpPr>
            <a:xfrm>
              <a:off x="129158" y="0"/>
              <a:ext cx="643280" cy="487093"/>
              <a:chOff x="129158" y="0"/>
              <a:chExt cx="643278" cy="487092"/>
            </a:xfrm>
          </p:grpSpPr>
          <p:pic>
            <p:nvPicPr>
              <p:cNvPr id="634"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35"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36"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37" name="Picture 636"/>
              <p:cNvPicPr/>
              <p:nvPr/>
            </p:nvPicPr>
            <p:blipFill>
              <a:blip/>
              <a:srcRect/>
              <a:stretch>
                <a:fillRect/>
              </a:stretch>
            </p:blipFill>
            <p:spPr>
              <a:xfrm>
                <a:off x="438395" y="284141"/>
                <a:ext cx="1327" cy="1327"/>
              </a:xfrm>
              <a:prstGeom prst="rect">
                <a:avLst/>
              </a:prstGeom>
              <a:ln w="12700" cap="flat">
                <a:noFill/>
                <a:miter lim="400000"/>
              </a:ln>
              <a:effectLst/>
            </p:spPr>
          </p:pic>
          <p:pic>
            <p:nvPicPr>
              <p:cNvPr id="638"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39"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40"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49" name="Group 649"/>
            <p:cNvGrpSpPr/>
            <p:nvPr/>
          </p:nvGrpSpPr>
          <p:grpSpPr>
            <a:xfrm>
              <a:off x="509263" y="487092"/>
              <a:ext cx="643280" cy="487093"/>
              <a:chOff x="129158" y="0"/>
              <a:chExt cx="643278" cy="487092"/>
            </a:xfrm>
          </p:grpSpPr>
          <p:pic>
            <p:nvPicPr>
              <p:cNvPr id="642"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43"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44"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45" name="Picture 644"/>
              <p:cNvPicPr/>
              <p:nvPr/>
            </p:nvPicPr>
            <p:blipFill>
              <a:blip/>
              <a:srcRect/>
              <a:stretch>
                <a:fillRect/>
              </a:stretch>
            </p:blipFill>
            <p:spPr>
              <a:xfrm>
                <a:off x="438395" y="284141"/>
                <a:ext cx="1327" cy="1327"/>
              </a:xfrm>
              <a:prstGeom prst="rect">
                <a:avLst/>
              </a:prstGeom>
              <a:ln w="12700" cap="flat">
                <a:noFill/>
                <a:miter lim="400000"/>
              </a:ln>
              <a:effectLst/>
            </p:spPr>
          </p:pic>
          <p:pic>
            <p:nvPicPr>
              <p:cNvPr id="646"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47"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48"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657" name="Group 657"/>
            <p:cNvGrpSpPr/>
            <p:nvPr/>
          </p:nvGrpSpPr>
          <p:grpSpPr>
            <a:xfrm>
              <a:off x="840574" y="974184"/>
              <a:ext cx="643280" cy="487094"/>
              <a:chOff x="129158" y="0"/>
              <a:chExt cx="643278" cy="487092"/>
            </a:xfrm>
          </p:grpSpPr>
          <p:pic>
            <p:nvPicPr>
              <p:cNvPr id="650"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651"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652"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653" name="Picture 652"/>
              <p:cNvPicPr/>
              <p:nvPr/>
            </p:nvPicPr>
            <p:blipFill>
              <a:blip/>
              <a:srcRect/>
              <a:stretch>
                <a:fillRect/>
              </a:stretch>
            </p:blipFill>
            <p:spPr>
              <a:xfrm>
                <a:off x="438395" y="284141"/>
                <a:ext cx="1327" cy="1327"/>
              </a:xfrm>
              <a:prstGeom prst="rect">
                <a:avLst/>
              </a:prstGeom>
              <a:ln w="12700" cap="flat">
                <a:noFill/>
                <a:miter lim="400000"/>
              </a:ln>
              <a:effectLst/>
            </p:spPr>
          </p:pic>
          <p:pic>
            <p:nvPicPr>
              <p:cNvPr id="654"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655"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656"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658"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659"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660"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661" name="Shape 661"/>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2" name="Shape 662"/>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3" name="Shape 663"/>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64" name="Shape 664"/>
            <p:cNvSpPr/>
            <p:nvPr/>
          </p:nvSpPr>
          <p:spPr>
            <a:xfrm>
              <a:off x="1904825" y="12648"/>
              <a:ext cx="398755" cy="1435981"/>
            </a:xfrm>
            <a:prstGeom prst="roundRect">
              <a:avLst>
                <a:gd name="adj" fmla="val 15925"/>
              </a:avLst>
            </a:prstGeom>
            <a:noFill/>
            <a:ln w="25400" cap="flat">
              <a:solidFill>
                <a:srgbClr val="E59A2D"/>
              </a:solidFill>
              <a:custDash>
                <a:ds d="200000" sp="200000"/>
              </a:custDash>
              <a:miter lim="400000"/>
            </a:ln>
            <a:effectLst/>
          </p:spPr>
          <p:txBody>
            <a:bodyPr wrap="square" lIns="0" tIns="0" rIns="0" bIns="0" numCol="1" anchor="ctr">
              <a:noAutofit/>
            </a:bodyPr>
            <a:lstStyle/>
            <a:p>
              <a:pPr lvl="0"/>
              <a:endParaRPr/>
            </a:p>
          </p:txBody>
        </p:sp>
      </p:grpSp>
      <p:sp>
        <p:nvSpPr>
          <p:cNvPr id="666" name="Shape 666"/>
          <p:cNvSpPr/>
          <p:nvPr/>
        </p:nvSpPr>
        <p:spPr>
          <a:xfrm>
            <a:off x="3312557" y="506944"/>
            <a:ext cx="768998"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#1</a:t>
            </a:r>
          </a:p>
        </p:txBody>
      </p:sp>
      <p:sp>
        <p:nvSpPr>
          <p:cNvPr id="667" name="Shape 667"/>
          <p:cNvSpPr/>
          <p:nvPr/>
        </p:nvSpPr>
        <p:spPr>
          <a:xfrm>
            <a:off x="4333637" y="1990114"/>
            <a:ext cx="768998"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#2</a:t>
            </a:r>
          </a:p>
        </p:txBody>
      </p:sp>
      <p:sp>
        <p:nvSpPr>
          <p:cNvPr id="668" name="Shape 668"/>
          <p:cNvSpPr/>
          <p:nvPr/>
        </p:nvSpPr>
        <p:spPr>
          <a:xfrm>
            <a:off x="5380116" y="3451391"/>
            <a:ext cx="768999" cy="777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Prod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Release </a:t>
            </a:r>
          </a:p>
          <a:p>
            <a:pPr lvl="0">
              <a:defRPr>
                <a:solidFill>
                  <a:srgbClr val="000000"/>
                </a:solidFill>
                <a:uFillTx/>
              </a:defRPr>
            </a:pPr>
            <a:r>
              <a:rPr sz="1300">
                <a:solidFill>
                  <a:srgbClr val="4D4D4D"/>
                </a:solidFill>
                <a:uFill>
                  <a:solidFill>
                    <a:srgbClr val="4D4D4D"/>
                  </a:solidFill>
                </a:uFill>
                <a:latin typeface="Avenir Next"/>
                <a:ea typeface="Avenir Next"/>
                <a:cs typeface="Avenir Next"/>
                <a:sym typeface="Avenir Next"/>
              </a:rPr>
              <a:t>#3</a:t>
            </a:r>
          </a:p>
        </p:txBody>
      </p:sp>
      <p:sp>
        <p:nvSpPr>
          <p:cNvPr id="669" name="Shape 669"/>
          <p:cNvSpPr/>
          <p:nvPr/>
        </p:nvSpPr>
        <p:spPr>
          <a:xfrm>
            <a:off x="1019100" y="1154177"/>
            <a:ext cx="2160256" cy="2794505"/>
          </a:xfrm>
          <a:prstGeom prst="line">
            <a:avLst/>
          </a:prstGeom>
          <a:ln w="25400">
            <a:solidFill>
              <a:srgbClr val="2D827B"/>
            </a:solidFill>
            <a:round/>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670" name="Shape 670"/>
          <p:cNvSpPr/>
          <p:nvPr/>
        </p:nvSpPr>
        <p:spPr>
          <a:xfrm rot="3155621">
            <a:off x="1136182" y="2391409"/>
            <a:ext cx="1585253" cy="3200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300">
                <a:solidFill>
                  <a:srgbClr val="2D827B"/>
                </a:solidFill>
                <a:latin typeface="Avenir Next Medium"/>
                <a:ea typeface="Avenir Next Medium"/>
                <a:cs typeface="Avenir Next Medium"/>
                <a:sym typeface="Avenir Next Medium"/>
              </a:defRPr>
            </a:lvl1pPr>
          </a:lstStyle>
          <a:p>
            <a:pPr lvl="0">
              <a:defRPr sz="1800">
                <a:solidFill>
                  <a:srgbClr val="000000"/>
                </a:solidFill>
                <a:uFillTx/>
              </a:defRPr>
            </a:pPr>
            <a:r>
              <a:rPr sz="1300">
                <a:solidFill>
                  <a:srgbClr val="2D827B"/>
                </a:solidFill>
                <a:uFill>
                  <a:solidFill>
                    <a:srgbClr val="4D4D4D"/>
                  </a:solidFill>
                </a:uFill>
              </a:rPr>
              <a:t>Agile Development</a:t>
            </a:r>
          </a:p>
        </p:txBody>
      </p:sp>
      <p:grpSp>
        <p:nvGrpSpPr>
          <p:cNvPr id="677" name="Group 677"/>
          <p:cNvGrpSpPr/>
          <p:nvPr/>
        </p:nvGrpSpPr>
        <p:grpSpPr>
          <a:xfrm>
            <a:off x="4463251" y="126967"/>
            <a:ext cx="3794988" cy="4333033"/>
            <a:chOff x="0" y="0"/>
            <a:chExt cx="3794986" cy="4333031"/>
          </a:xfrm>
        </p:grpSpPr>
        <p:sp>
          <p:nvSpPr>
            <p:cNvPr id="671" name="Shape 671"/>
            <p:cNvSpPr/>
            <p:nvPr/>
          </p:nvSpPr>
          <p:spPr>
            <a:xfrm flipV="1">
              <a:off x="-1" y="0"/>
              <a:ext cx="2"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2" name="Shape 672"/>
            <p:cNvSpPr/>
            <p:nvPr/>
          </p:nvSpPr>
          <p:spPr>
            <a:xfrm>
              <a:off x="0" y="1448577"/>
              <a:ext cx="1256529"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3" name="Shape 673"/>
            <p:cNvSpPr/>
            <p:nvPr/>
          </p:nvSpPr>
          <p:spPr>
            <a:xfrm flipV="1">
              <a:off x="1269228" y="1435877"/>
              <a:ext cx="1"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4" name="Shape 674"/>
            <p:cNvSpPr/>
            <p:nvPr/>
          </p:nvSpPr>
          <p:spPr>
            <a:xfrm>
              <a:off x="1269228" y="2884454"/>
              <a:ext cx="1256530"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5" name="Shape 675"/>
            <p:cNvSpPr/>
            <p:nvPr/>
          </p:nvSpPr>
          <p:spPr>
            <a:xfrm flipV="1">
              <a:off x="2538457" y="2871754"/>
              <a:ext cx="1" cy="1461278"/>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676" name="Shape 676"/>
            <p:cNvSpPr/>
            <p:nvPr/>
          </p:nvSpPr>
          <p:spPr>
            <a:xfrm>
              <a:off x="2538457" y="4320331"/>
              <a:ext cx="1256530" cy="1"/>
            </a:xfrm>
            <a:prstGeom prst="line">
              <a:avLst/>
            </a:prstGeom>
            <a:noFill/>
            <a:ln w="25400" cap="flat">
              <a:solidFill>
                <a:srgbClr val="2D827B"/>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678" name="Shape 678"/>
          <p:cNvSpPr/>
          <p:nvPr/>
        </p:nvSpPr>
        <p:spPr>
          <a:xfrm>
            <a:off x="5852744" y="1930263"/>
            <a:ext cx="1547979" cy="726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2D827B"/>
                </a:solidFill>
                <a:uFill>
                  <a:solidFill>
                    <a:srgbClr val="4D4D4D"/>
                  </a:solidFill>
                </a:uFill>
                <a:latin typeface="Avenir Next Medium"/>
                <a:ea typeface="Avenir Next Medium"/>
                <a:cs typeface="Avenir Next Medium"/>
                <a:sym typeface="Avenir Next Medium"/>
              </a:rPr>
              <a:t>Waterfall</a:t>
            </a:r>
          </a:p>
          <a:p>
            <a:pPr lvl="0">
              <a:defRPr>
                <a:solidFill>
                  <a:srgbClr val="000000"/>
                </a:solidFill>
                <a:uFillTx/>
              </a:defRPr>
            </a:pPr>
            <a:r>
              <a:rPr>
                <a:solidFill>
                  <a:srgbClr val="2D827B"/>
                </a:solidFill>
                <a:uFill>
                  <a:solidFill>
                    <a:srgbClr val="4D4D4D"/>
                  </a:solidFill>
                </a:uFill>
                <a:latin typeface="Avenir Next Medium"/>
                <a:ea typeface="Avenir Next Medium"/>
                <a:cs typeface="Avenir Next Medium"/>
                <a:sym typeface="Avenir Next Medium"/>
              </a:rPr>
              <a:t>Organization!</a:t>
            </a:r>
          </a:p>
        </p:txBody>
      </p:sp>
    </p:spTree>
  </p:cSld>
  <p:clrMapOvr>
    <a:masterClrMapping/>
  </p:clrMapOvr>
  <p:transition xmlns:p14="http://schemas.microsoft.com/office/powerpoint/2010/mai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Silo Delivery</a:t>
            </a:r>
          </a:p>
        </p:txBody>
      </p:sp>
      <p:sp>
        <p:nvSpPr>
          <p:cNvPr id="683" name="Shape 6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sp>
        <p:nvSpPr>
          <p:cNvPr id="684" name="Shape 684"/>
          <p:cNvSpPr/>
          <p:nvPr/>
        </p:nvSpPr>
        <p:spPr>
          <a:xfrm>
            <a:off x="119322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Project Mgmt</a:t>
            </a:r>
          </a:p>
        </p:txBody>
      </p:sp>
      <p:sp>
        <p:nvSpPr>
          <p:cNvPr id="685" name="Shape 685"/>
          <p:cNvSpPr/>
          <p:nvPr/>
        </p:nvSpPr>
        <p:spPr>
          <a:xfrm>
            <a:off x="204249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686" name="Shape 686"/>
          <p:cNvSpPr/>
          <p:nvPr/>
        </p:nvSpPr>
        <p:spPr>
          <a:xfrm>
            <a:off x="2891755"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687" name="Shape 687"/>
          <p:cNvSpPr/>
          <p:nvPr/>
        </p:nvSpPr>
        <p:spPr>
          <a:xfrm>
            <a:off x="374101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688" name="Shape 688"/>
          <p:cNvSpPr/>
          <p:nvPr/>
        </p:nvSpPr>
        <p:spPr>
          <a:xfrm>
            <a:off x="4590284"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689" name="Shape 689"/>
          <p:cNvSpPr/>
          <p:nvPr/>
        </p:nvSpPr>
        <p:spPr>
          <a:xfrm>
            <a:off x="543954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0" name="Shape 690"/>
          <p:cNvSpPr/>
          <p:nvPr/>
        </p:nvSpPr>
        <p:spPr>
          <a:xfrm>
            <a:off x="6288813"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1" name="Shape 691"/>
          <p:cNvSpPr/>
          <p:nvPr/>
        </p:nvSpPr>
        <p:spPr>
          <a:xfrm>
            <a:off x="7138077"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692" name="Shape 692"/>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
        <p:nvSpPr>
          <p:cNvPr id="693" name="Shape 693"/>
          <p:cNvSpPr/>
          <p:nvPr/>
        </p:nvSpPr>
        <p:spPr>
          <a:xfrm>
            <a:off x="793382" y="2940408"/>
            <a:ext cx="755723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MONOLITHIC DELIVERY</a:t>
            </a:r>
          </a:p>
        </p:txBody>
      </p:sp>
      <p:pic>
        <p:nvPicPr>
          <p:cNvPr id="694" name="pasted-image.pdf"/>
          <p:cNvPicPr/>
          <p:nvPr/>
        </p:nvPicPr>
        <p:blipFill>
          <a:blip r:embed="rId3">
            <a:extLst/>
          </a:blip>
          <a:stretch>
            <a:fillRect/>
          </a:stretch>
        </p:blipFill>
        <p:spPr>
          <a:xfrm>
            <a:off x="4628455" y="1218598"/>
            <a:ext cx="723345" cy="723345"/>
          </a:xfrm>
          <a:prstGeom prst="rect">
            <a:avLst/>
          </a:prstGeom>
          <a:ln w="12700">
            <a:miter lim="400000"/>
          </a:ln>
        </p:spPr>
      </p:pic>
      <p:pic>
        <p:nvPicPr>
          <p:cNvPr id="695" name="pasted-image.pdf"/>
          <p:cNvPicPr/>
          <p:nvPr/>
        </p:nvPicPr>
        <p:blipFill>
          <a:blip r:embed="rId4">
            <a:extLst/>
          </a:blip>
          <a:stretch>
            <a:fillRect/>
          </a:stretch>
        </p:blipFill>
        <p:spPr>
          <a:xfrm>
            <a:off x="3756916" y="995315"/>
            <a:ext cx="767895" cy="946628"/>
          </a:xfrm>
          <a:prstGeom prst="rect">
            <a:avLst/>
          </a:prstGeom>
          <a:ln w="12700">
            <a:miter lim="400000"/>
          </a:ln>
        </p:spPr>
      </p:pic>
      <p:pic>
        <p:nvPicPr>
          <p:cNvPr id="696" name="pasted-image.pdf"/>
          <p:cNvPicPr/>
          <p:nvPr/>
        </p:nvPicPr>
        <p:blipFill>
          <a:blip r:embed="rId5">
            <a:extLst/>
          </a:blip>
          <a:stretch>
            <a:fillRect/>
          </a:stretch>
        </p:blipFill>
        <p:spPr>
          <a:xfrm>
            <a:off x="5893272" y="1044291"/>
            <a:ext cx="1644649" cy="897652"/>
          </a:xfrm>
          <a:prstGeom prst="rect">
            <a:avLst/>
          </a:prstGeom>
          <a:ln w="12700">
            <a:miter lim="400000"/>
          </a:ln>
        </p:spPr>
      </p:pic>
      <p:pic>
        <p:nvPicPr>
          <p:cNvPr id="697" name="pasted-image.pdf"/>
          <p:cNvPicPr/>
          <p:nvPr/>
        </p:nvPicPr>
        <p:blipFill>
          <a:blip r:embed="rId6">
            <a:extLst/>
          </a:blip>
          <a:stretch>
            <a:fillRect/>
          </a:stretch>
        </p:blipFill>
        <p:spPr>
          <a:xfrm>
            <a:off x="1418438" y="1767311"/>
            <a:ext cx="349265" cy="349264"/>
          </a:xfrm>
          <a:prstGeom prst="rect">
            <a:avLst/>
          </a:prstGeom>
          <a:ln w="12700">
            <a:miter lim="400000"/>
          </a:ln>
        </p:spPr>
      </p:pic>
      <p:pic>
        <p:nvPicPr>
          <p:cNvPr id="698" name="pasted-image.pdf"/>
          <p:cNvPicPr/>
          <p:nvPr/>
        </p:nvPicPr>
        <p:blipFill>
          <a:blip r:embed="rId7">
            <a:extLst/>
          </a:blip>
          <a:stretch>
            <a:fillRect/>
          </a:stretch>
        </p:blipFill>
        <p:spPr>
          <a:xfrm>
            <a:off x="1494638" y="1718613"/>
            <a:ext cx="368639" cy="359862"/>
          </a:xfrm>
          <a:prstGeom prst="rect">
            <a:avLst/>
          </a:prstGeom>
          <a:ln w="12700">
            <a:miter lim="400000"/>
          </a:ln>
        </p:spPr>
      </p:pic>
      <p:pic>
        <p:nvPicPr>
          <p:cNvPr id="699" name="pasted-image.pdf"/>
          <p:cNvPicPr/>
          <p:nvPr/>
        </p:nvPicPr>
        <p:blipFill>
          <a:blip r:embed="rId7">
            <a:extLst/>
          </a:blip>
          <a:stretch>
            <a:fillRect/>
          </a:stretch>
        </p:blipFill>
        <p:spPr>
          <a:xfrm>
            <a:off x="1504156" y="1767311"/>
            <a:ext cx="368639" cy="359862"/>
          </a:xfrm>
          <a:prstGeom prst="rect">
            <a:avLst/>
          </a:prstGeom>
          <a:ln w="12700">
            <a:miter lim="400000"/>
          </a:ln>
        </p:spPr>
      </p:pic>
    </p:spTree>
  </p:cSld>
  <p:clrMapOvr>
    <a:masterClrMapping/>
  </p:clrMapOvr>
  <p:transition xmlns:p14="http://schemas.microsoft.com/office/powerpoint/2010/main">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1000" fill="hold"/>
                                        <p:tgtEl>
                                          <p:spTgt spid="693"/>
                                        </p:tgtEl>
                                        <p:attrNameLst>
                                          <p:attrName>ppt_w</p:attrName>
                                        </p:attrNameLst>
                                      </p:cBhvr>
                                      <p:tavLst>
                                        <p:tav tm="0">
                                          <p:val>
                                            <p:fltVal val="0"/>
                                          </p:val>
                                        </p:tav>
                                        <p:tav tm="100000">
                                          <p:val>
                                            <p:strVal val="#ppt_w"/>
                                          </p:val>
                                        </p:tav>
                                      </p:tavLst>
                                    </p:anim>
                                    <p:anim calcmode="lin" valueType="num">
                                      <p:cBhvr>
                                        <p:cTn id="8" dur="1000" fill="hold"/>
                                        <p:tgtEl>
                                          <p:spTgt spid="69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10" presetClass="entr" presetSubtype="0" fill="hold" grpId="2" nodeType="afterEffect">
                                  <p:stCondLst>
                                    <p:cond delay="0"/>
                                  </p:stCondLst>
                                  <p:iterate>
                                    <p:tmAbs val="0"/>
                                  </p:iterate>
                                  <p:childTnLst>
                                    <p:set>
                                      <p:cBhvr>
                                        <p:cTn id="11" fill="hold"/>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par>
                          <p:cTn id="13" fill="hold">
                            <p:stCondLst>
                              <p:cond delay="2000"/>
                            </p:stCondLst>
                            <p:childTnLst>
                              <p:par>
                                <p:cTn id="14" presetID="10" presetClass="exit" presetSubtype="0" fill="hold" grpId="3" nodeType="afterEffect">
                                  <p:stCondLst>
                                    <p:cond delay="0"/>
                                  </p:stCondLst>
                                  <p:iterate>
                                    <p:tmAbs val="0"/>
                                  </p:iterate>
                                  <p:childTnLst>
                                    <p:animEffect transition="out" filter="fade">
                                      <p:cBhvr>
                                        <p:cTn id="15" dur="1000" fill="hold"/>
                                        <p:tgtEl>
                                          <p:spTgt spid="697"/>
                                        </p:tgtEl>
                                      </p:cBhvr>
                                    </p:animEffect>
                                    <p:set>
                                      <p:cBhvr>
                                        <p:cTn id="16" fill="hold">
                                          <p:stCondLst>
                                            <p:cond delay="999"/>
                                          </p:stCondLst>
                                        </p:cTn>
                                        <p:tgtEl>
                                          <p:spTgt spid="697"/>
                                        </p:tgtEl>
                                        <p:attrNameLst>
                                          <p:attrName>style.visibility</p:attrName>
                                        </p:attrNameLst>
                                      </p:cBhvr>
                                      <p:to>
                                        <p:strVal val="hidden"/>
                                      </p:to>
                                    </p:set>
                                  </p:childTnLst>
                                </p:cTn>
                              </p:par>
                            </p:childTnLst>
                          </p:cTn>
                        </p:par>
                        <p:par>
                          <p:cTn id="17" fill="hold">
                            <p:stCondLst>
                              <p:cond delay="3000"/>
                            </p:stCondLst>
                            <p:childTnLst>
                              <p:par>
                                <p:cTn id="18" presetID="23" presetClass="entr" presetSubtype="16" fill="hold" grpId="4" nodeType="afterEffect">
                                  <p:stCondLst>
                                    <p:cond delay="0"/>
                                  </p:stCondLst>
                                  <p:iterate type="lt">
                                    <p:tmAbs val="0"/>
                                  </p:iterate>
                                  <p:childTnLst>
                                    <p:set>
                                      <p:cBhvr>
                                        <p:cTn id="19" fill="hold"/>
                                        <p:tgtEl>
                                          <p:spTgt spid="695"/>
                                        </p:tgtEl>
                                        <p:attrNameLst>
                                          <p:attrName>style.visibility</p:attrName>
                                        </p:attrNameLst>
                                      </p:cBhvr>
                                      <p:to>
                                        <p:strVal val="visible"/>
                                      </p:to>
                                    </p:set>
                                    <p:anim calcmode="lin" valueType="num">
                                      <p:cBhvr>
                                        <p:cTn id="20" dur="1000" fill="hold"/>
                                        <p:tgtEl>
                                          <p:spTgt spid="695"/>
                                        </p:tgtEl>
                                        <p:attrNameLst>
                                          <p:attrName>ppt_w</p:attrName>
                                        </p:attrNameLst>
                                      </p:cBhvr>
                                      <p:tavLst>
                                        <p:tav tm="0">
                                          <p:val>
                                            <p:strVal val="4*#ppt_w"/>
                                          </p:val>
                                        </p:tav>
                                        <p:tav tm="100000">
                                          <p:val>
                                            <p:strVal val="#ppt_w"/>
                                          </p:val>
                                        </p:tav>
                                      </p:tavLst>
                                    </p:anim>
                                    <p:anim calcmode="lin" valueType="num">
                                      <p:cBhvr>
                                        <p:cTn id="21" dur="1000" fill="hold"/>
                                        <p:tgtEl>
                                          <p:spTgt spid="695"/>
                                        </p:tgtEl>
                                        <p:attrNameLst>
                                          <p:attrName>ppt_h</p:attrName>
                                        </p:attrNameLst>
                                      </p:cBhvr>
                                      <p:tavLst>
                                        <p:tav tm="0">
                                          <p:val>
                                            <p:strVal val="4*#ppt_h"/>
                                          </p:val>
                                        </p:tav>
                                        <p:tav tm="100000">
                                          <p:val>
                                            <p:strVal val="#ppt_h"/>
                                          </p:val>
                                        </p:tav>
                                      </p:tavLst>
                                    </p:anim>
                                  </p:childTnLst>
                                </p:cTn>
                              </p:par>
                            </p:childTnLst>
                          </p:cTn>
                        </p:par>
                        <p:par>
                          <p:cTn id="22" fill="hold">
                            <p:stCondLst>
                              <p:cond delay="4000"/>
                            </p:stCondLst>
                            <p:childTnLst>
                              <p:par>
                                <p:cTn id="23" presetID="10" presetClass="entr" presetSubtype="0" fill="hold" grpId="5" nodeType="afterEffect">
                                  <p:stCondLst>
                                    <p:cond delay="0"/>
                                  </p:stCondLst>
                                  <p:iterate>
                                    <p:tmAbs val="0"/>
                                  </p:iterate>
                                  <p:childTnLst>
                                    <p:set>
                                      <p:cBhvr>
                                        <p:cTn id="24" fill="hold"/>
                                        <p:tgtEl>
                                          <p:spTgt spid="698"/>
                                        </p:tgtEl>
                                        <p:attrNameLst>
                                          <p:attrName>style.visibility</p:attrName>
                                        </p:attrNameLst>
                                      </p:cBhvr>
                                      <p:to>
                                        <p:strVal val="visible"/>
                                      </p:to>
                                    </p:set>
                                    <p:animEffect transition="in" filter="fade">
                                      <p:cBhvr>
                                        <p:cTn id="25" dur="1000"/>
                                        <p:tgtEl>
                                          <p:spTgt spid="698"/>
                                        </p:tgtEl>
                                      </p:cBhvr>
                                    </p:animEffect>
                                  </p:childTnLst>
                                </p:cTn>
                              </p:par>
                            </p:childTnLst>
                          </p:cTn>
                        </p:par>
                        <p:par>
                          <p:cTn id="26" fill="hold">
                            <p:stCondLst>
                              <p:cond delay="5000"/>
                            </p:stCondLst>
                            <p:childTnLst>
                              <p:par>
                                <p:cTn id="27" presetID="10" presetClass="exit" presetSubtype="0" fill="hold" grpId="6" nodeType="afterEffect">
                                  <p:stCondLst>
                                    <p:cond delay="0"/>
                                  </p:stCondLst>
                                  <p:iterate>
                                    <p:tmAbs val="0"/>
                                  </p:iterate>
                                  <p:childTnLst>
                                    <p:animEffect transition="out" filter="fade">
                                      <p:cBhvr>
                                        <p:cTn id="28" dur="1000" fill="hold"/>
                                        <p:tgtEl>
                                          <p:spTgt spid="698"/>
                                        </p:tgtEl>
                                      </p:cBhvr>
                                    </p:animEffect>
                                    <p:set>
                                      <p:cBhvr>
                                        <p:cTn id="29" fill="hold">
                                          <p:stCondLst>
                                            <p:cond delay="999"/>
                                          </p:stCondLst>
                                        </p:cTn>
                                        <p:tgtEl>
                                          <p:spTgt spid="698"/>
                                        </p:tgtEl>
                                        <p:attrNameLst>
                                          <p:attrName>style.visibility</p:attrName>
                                        </p:attrNameLst>
                                      </p:cBhvr>
                                      <p:to>
                                        <p:strVal val="hidden"/>
                                      </p:to>
                                    </p:set>
                                  </p:childTnLst>
                                </p:cTn>
                              </p:par>
                            </p:childTnLst>
                          </p:cTn>
                        </p:par>
                        <p:par>
                          <p:cTn id="30" fill="hold">
                            <p:stCondLst>
                              <p:cond delay="6000"/>
                            </p:stCondLst>
                            <p:childTnLst>
                              <p:par>
                                <p:cTn id="31" presetID="23" presetClass="entr" presetSubtype="16" fill="hold" grpId="7" nodeType="afterEffect">
                                  <p:stCondLst>
                                    <p:cond delay="0"/>
                                  </p:stCondLst>
                                  <p:iterate type="lt">
                                    <p:tmAbs val="0"/>
                                  </p:iterate>
                                  <p:childTnLst>
                                    <p:set>
                                      <p:cBhvr>
                                        <p:cTn id="32" fill="hold"/>
                                        <p:tgtEl>
                                          <p:spTgt spid="694"/>
                                        </p:tgtEl>
                                        <p:attrNameLst>
                                          <p:attrName>style.visibility</p:attrName>
                                        </p:attrNameLst>
                                      </p:cBhvr>
                                      <p:to>
                                        <p:strVal val="visible"/>
                                      </p:to>
                                    </p:set>
                                    <p:anim calcmode="lin" valueType="num">
                                      <p:cBhvr>
                                        <p:cTn id="33" dur="1000" fill="hold"/>
                                        <p:tgtEl>
                                          <p:spTgt spid="694"/>
                                        </p:tgtEl>
                                        <p:attrNameLst>
                                          <p:attrName>ppt_w</p:attrName>
                                        </p:attrNameLst>
                                      </p:cBhvr>
                                      <p:tavLst>
                                        <p:tav tm="0">
                                          <p:val>
                                            <p:strVal val="4*#ppt_w"/>
                                          </p:val>
                                        </p:tav>
                                        <p:tav tm="100000">
                                          <p:val>
                                            <p:strVal val="#ppt_w"/>
                                          </p:val>
                                        </p:tav>
                                      </p:tavLst>
                                    </p:anim>
                                    <p:anim calcmode="lin" valueType="num">
                                      <p:cBhvr>
                                        <p:cTn id="34" dur="1000" fill="hold"/>
                                        <p:tgtEl>
                                          <p:spTgt spid="694"/>
                                        </p:tgtEl>
                                        <p:attrNameLst>
                                          <p:attrName>ppt_h</p:attrName>
                                        </p:attrNameLst>
                                      </p:cBhvr>
                                      <p:tavLst>
                                        <p:tav tm="0">
                                          <p:val>
                                            <p:strVal val="4*#ppt_h"/>
                                          </p:val>
                                        </p:tav>
                                        <p:tav tm="100000">
                                          <p:val>
                                            <p:strVal val="#ppt_h"/>
                                          </p:val>
                                        </p:tav>
                                      </p:tavLst>
                                    </p:anim>
                                  </p:childTnLst>
                                </p:cTn>
                              </p:par>
                            </p:childTnLst>
                          </p:cTn>
                        </p:par>
                        <p:par>
                          <p:cTn id="35" fill="hold">
                            <p:stCondLst>
                              <p:cond delay="7000"/>
                            </p:stCondLst>
                            <p:childTnLst>
                              <p:par>
                                <p:cTn id="36" presetID="10" presetClass="entr" presetSubtype="0" fill="hold" grpId="8" nodeType="afterEffect">
                                  <p:stCondLst>
                                    <p:cond delay="0"/>
                                  </p:stCondLst>
                                  <p:iterate>
                                    <p:tmAbs val="0"/>
                                  </p:iterate>
                                  <p:childTnLst>
                                    <p:set>
                                      <p:cBhvr>
                                        <p:cTn id="37" fill="hold"/>
                                        <p:tgtEl>
                                          <p:spTgt spid="699"/>
                                        </p:tgtEl>
                                        <p:attrNameLst>
                                          <p:attrName>style.visibility</p:attrName>
                                        </p:attrNameLst>
                                      </p:cBhvr>
                                      <p:to>
                                        <p:strVal val="visible"/>
                                      </p:to>
                                    </p:set>
                                    <p:animEffect transition="in" filter="fade">
                                      <p:cBhvr>
                                        <p:cTn id="38" dur="1000"/>
                                        <p:tgtEl>
                                          <p:spTgt spid="699"/>
                                        </p:tgtEl>
                                      </p:cBhvr>
                                    </p:animEffect>
                                  </p:childTnLst>
                                </p:cTn>
                              </p:par>
                            </p:childTnLst>
                          </p:cTn>
                        </p:par>
                        <p:par>
                          <p:cTn id="39" fill="hold">
                            <p:stCondLst>
                              <p:cond delay="8000"/>
                            </p:stCondLst>
                            <p:childTnLst>
                              <p:par>
                                <p:cTn id="40" presetID="10" presetClass="exit" presetSubtype="0" fill="hold" grpId="9" nodeType="afterEffect">
                                  <p:stCondLst>
                                    <p:cond delay="0"/>
                                  </p:stCondLst>
                                  <p:iterate>
                                    <p:tmAbs val="0"/>
                                  </p:iterate>
                                  <p:childTnLst>
                                    <p:animEffect transition="out" filter="fade">
                                      <p:cBhvr>
                                        <p:cTn id="41" dur="1000" fill="hold"/>
                                        <p:tgtEl>
                                          <p:spTgt spid="699"/>
                                        </p:tgtEl>
                                      </p:cBhvr>
                                    </p:animEffect>
                                    <p:set>
                                      <p:cBhvr>
                                        <p:cTn id="42" fill="hold">
                                          <p:stCondLst>
                                            <p:cond delay="999"/>
                                          </p:stCondLst>
                                        </p:cTn>
                                        <p:tgtEl>
                                          <p:spTgt spid="699"/>
                                        </p:tgtEl>
                                        <p:attrNameLst>
                                          <p:attrName>style.visibility</p:attrName>
                                        </p:attrNameLst>
                                      </p:cBhvr>
                                      <p:to>
                                        <p:strVal val="hidden"/>
                                      </p:to>
                                    </p:set>
                                  </p:childTnLst>
                                </p:cTn>
                              </p:par>
                            </p:childTnLst>
                          </p:cTn>
                        </p:par>
                        <p:par>
                          <p:cTn id="43" fill="hold">
                            <p:stCondLst>
                              <p:cond delay="9000"/>
                            </p:stCondLst>
                            <p:childTnLst>
                              <p:par>
                                <p:cTn id="44" presetID="23" presetClass="entr" presetSubtype="16" fill="hold" grpId="10" nodeType="afterEffect">
                                  <p:stCondLst>
                                    <p:cond delay="0"/>
                                  </p:stCondLst>
                                  <p:iterate type="lt">
                                    <p:tmAbs val="0"/>
                                  </p:iterate>
                                  <p:childTnLst>
                                    <p:set>
                                      <p:cBhvr>
                                        <p:cTn id="45" fill="hold"/>
                                        <p:tgtEl>
                                          <p:spTgt spid="696"/>
                                        </p:tgtEl>
                                        <p:attrNameLst>
                                          <p:attrName>style.visibility</p:attrName>
                                        </p:attrNameLst>
                                      </p:cBhvr>
                                      <p:to>
                                        <p:strVal val="visible"/>
                                      </p:to>
                                    </p:set>
                                    <p:anim calcmode="lin" valueType="num">
                                      <p:cBhvr>
                                        <p:cTn id="46" dur="1000" fill="hold"/>
                                        <p:tgtEl>
                                          <p:spTgt spid="696"/>
                                        </p:tgtEl>
                                        <p:attrNameLst>
                                          <p:attrName>ppt_w</p:attrName>
                                        </p:attrNameLst>
                                      </p:cBhvr>
                                      <p:tavLst>
                                        <p:tav tm="0">
                                          <p:val>
                                            <p:strVal val="4*#ppt_w"/>
                                          </p:val>
                                        </p:tav>
                                        <p:tav tm="100000">
                                          <p:val>
                                            <p:strVal val="#ppt_w"/>
                                          </p:val>
                                        </p:tav>
                                      </p:tavLst>
                                    </p:anim>
                                    <p:anim calcmode="lin" valueType="num">
                                      <p:cBhvr>
                                        <p:cTn id="47" dur="1000" fill="hold"/>
                                        <p:tgtEl>
                                          <p:spTgt spid="69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1" animBg="1" advAuto="0"/>
      <p:bldP spid="694" grpId="7" animBg="1" advAuto="0"/>
      <p:bldP spid="695" grpId="4" animBg="1" advAuto="0"/>
      <p:bldP spid="696" grpId="10" animBg="1" advAuto="0"/>
      <p:bldP spid="697" grpId="2" animBg="1" advAuto="0"/>
      <p:bldP spid="697" grpId="3" animBg="1" advAuto="0"/>
      <p:bldP spid="698" grpId="5" animBg="1" advAuto="0"/>
      <p:bldP spid="698" grpId="6" animBg="1" advAuto="0"/>
      <p:bldP spid="699" grpId="8" animBg="1" advAuto="0"/>
      <p:bldP spid="699" grpId="9"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a:t>
            </a:fld>
            <a:endParaRPr sz="800">
              <a:solidFill>
                <a:srgbClr val="808080"/>
              </a:solidFill>
              <a:uFill>
                <a:solidFill>
                  <a:srgbClr val="808080"/>
                </a:solidFill>
              </a:uFill>
            </a:endParaRPr>
          </a:p>
        </p:txBody>
      </p:sp>
      <p:sp>
        <p:nvSpPr>
          <p:cNvPr id="319" name="Shape 31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“Software is Eating the World”</a:t>
            </a:r>
          </a:p>
        </p:txBody>
      </p:sp>
      <p:pic>
        <p:nvPicPr>
          <p:cNvPr id="320" name="Picture 319"/>
          <p:cNvPicPr/>
          <p:nvPr/>
        </p:nvPicPr>
        <p:blipFill>
          <a:blip/>
          <a:stretch>
            <a:fillRect/>
          </a:stretch>
        </p:blipFill>
        <p:spPr>
          <a:xfrm>
            <a:off x="4572900" y="2752824"/>
            <a:ext cx="12701" cy="12701"/>
          </a:xfrm>
          <a:prstGeom prst="rect">
            <a:avLst/>
          </a:prstGeom>
          <a:ln w="12700">
            <a:miter lim="400000"/>
          </a:ln>
        </p:spPr>
      </p:pic>
      <p:pic>
        <p:nvPicPr>
          <p:cNvPr id="321" name="pasted-image.pdf"/>
          <p:cNvPicPr/>
          <p:nvPr/>
        </p:nvPicPr>
        <p:blipFill>
          <a:blip r:embed="rId3">
            <a:extLst/>
          </a:blip>
          <a:stretch>
            <a:fillRect/>
          </a:stretch>
        </p:blipFill>
        <p:spPr>
          <a:xfrm>
            <a:off x="1181100" y="1060450"/>
            <a:ext cx="6781800" cy="3022600"/>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Continuous Delivery</a:t>
            </a:r>
          </a:p>
        </p:txBody>
      </p:sp>
      <p:sp>
        <p:nvSpPr>
          <p:cNvPr id="704" name="Shape 7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705" name="Shape 705"/>
          <p:cNvSpPr/>
          <p:nvPr/>
        </p:nvSpPr>
        <p:spPr>
          <a:xfrm>
            <a:off x="119322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i="1">
                <a:solidFill>
                  <a:srgbClr val="FFFFFF"/>
                </a:solidFill>
                <a:uFill>
                  <a:solidFill>
                    <a:srgbClr val="4D4D4D"/>
                  </a:solidFill>
                </a:uFill>
                <a:latin typeface="Avenir Next Demi Bold"/>
                <a:ea typeface="Avenir Next Demi Bold"/>
                <a:cs typeface="Avenir Next Demi Bold"/>
                <a:sym typeface="Avenir Next Demi Bold"/>
              </a:rPr>
              <a:t>Product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Mgr</a:t>
            </a:r>
          </a:p>
        </p:txBody>
      </p:sp>
      <p:sp>
        <p:nvSpPr>
          <p:cNvPr id="706" name="Shape 706"/>
          <p:cNvSpPr/>
          <p:nvPr/>
        </p:nvSpPr>
        <p:spPr>
          <a:xfrm>
            <a:off x="204249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707" name="Shape 707"/>
          <p:cNvSpPr/>
          <p:nvPr/>
        </p:nvSpPr>
        <p:spPr>
          <a:xfrm>
            <a:off x="2891755"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708" name="Shape 708"/>
          <p:cNvSpPr/>
          <p:nvPr/>
        </p:nvSpPr>
        <p:spPr>
          <a:xfrm>
            <a:off x="374101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709" name="Shape 709"/>
          <p:cNvSpPr/>
          <p:nvPr/>
        </p:nvSpPr>
        <p:spPr>
          <a:xfrm>
            <a:off x="4590284"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710" name="Shape 710"/>
          <p:cNvSpPr/>
          <p:nvPr/>
        </p:nvSpPr>
        <p:spPr>
          <a:xfrm>
            <a:off x="543954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1" name="Shape 711"/>
          <p:cNvSpPr/>
          <p:nvPr/>
        </p:nvSpPr>
        <p:spPr>
          <a:xfrm>
            <a:off x="6288813"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2" name="Shape 712"/>
          <p:cNvSpPr/>
          <p:nvPr/>
        </p:nvSpPr>
        <p:spPr>
          <a:xfrm>
            <a:off x="7138077"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13" name="Shape 713"/>
          <p:cNvSpPr/>
          <p:nvPr/>
        </p:nvSpPr>
        <p:spPr>
          <a:xfrm>
            <a:off x="1193226" y="2940408"/>
            <a:ext cx="419674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BUSINESS CAPABILITY TEAMS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USING MICROSERVICES</a:t>
            </a:r>
          </a:p>
        </p:txBody>
      </p:sp>
      <p:sp>
        <p:nvSpPr>
          <p:cNvPr id="714" name="Shape 714"/>
          <p:cNvSpPr/>
          <p:nvPr/>
        </p:nvSpPr>
        <p:spPr>
          <a:xfrm>
            <a:off x="5439548" y="2940408"/>
            <a:ext cx="2498217"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PLATFORM OPERATIONS TEAM</a:t>
            </a:r>
          </a:p>
        </p:txBody>
      </p:sp>
      <p:sp>
        <p:nvSpPr>
          <p:cNvPr id="715" name="Shape 715"/>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13"/>
                                        </p:tgtEl>
                                        <p:attrNameLst>
                                          <p:attrName>style.visibility</p:attrName>
                                        </p:attrNameLst>
                                      </p:cBhvr>
                                      <p:to>
                                        <p:strVal val="visible"/>
                                      </p:to>
                                    </p:set>
                                    <p:anim calcmode="lin" valueType="num">
                                      <p:cBhvr>
                                        <p:cTn id="7" dur="1000" fill="hold"/>
                                        <p:tgtEl>
                                          <p:spTgt spid="713"/>
                                        </p:tgtEl>
                                        <p:attrNameLst>
                                          <p:attrName>ppt_w</p:attrName>
                                        </p:attrNameLst>
                                      </p:cBhvr>
                                      <p:tavLst>
                                        <p:tav tm="0">
                                          <p:val>
                                            <p:fltVal val="0"/>
                                          </p:val>
                                        </p:tav>
                                        <p:tav tm="100000">
                                          <p:val>
                                            <p:strVal val="#ppt_w"/>
                                          </p:val>
                                        </p:tav>
                                      </p:tavLst>
                                    </p:anim>
                                    <p:anim calcmode="lin" valueType="num">
                                      <p:cBhvr>
                                        <p:cTn id="8" dur="1000" fill="hold"/>
                                        <p:tgtEl>
                                          <p:spTgt spid="7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14"/>
                                        </p:tgtEl>
                                        <p:attrNameLst>
                                          <p:attrName>style.visibility</p:attrName>
                                        </p:attrNameLst>
                                      </p:cBhvr>
                                      <p:to>
                                        <p:strVal val="visible"/>
                                      </p:to>
                                    </p:set>
                                    <p:anim calcmode="lin" valueType="num">
                                      <p:cBhvr>
                                        <p:cTn id="13" dur="1000" fill="hold"/>
                                        <p:tgtEl>
                                          <p:spTgt spid="714"/>
                                        </p:tgtEl>
                                        <p:attrNameLst>
                                          <p:attrName>ppt_w</p:attrName>
                                        </p:attrNameLst>
                                      </p:cBhvr>
                                      <p:tavLst>
                                        <p:tav tm="0">
                                          <p:val>
                                            <p:fltVal val="0"/>
                                          </p:val>
                                        </p:tav>
                                        <p:tav tm="100000">
                                          <p:val>
                                            <p:strVal val="#ppt_w"/>
                                          </p:val>
                                        </p:tav>
                                      </p:tavLst>
                                    </p:anim>
                                    <p:anim calcmode="lin" valueType="num">
                                      <p:cBhvr>
                                        <p:cTn id="14" dur="1000" fill="hold"/>
                                        <p:tgtEl>
                                          <p:spTgt spid="7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 grpId="1" animBg="1" advAuto="0"/>
      <p:bldP spid="714"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Continuous Delivery</a:t>
            </a:r>
          </a:p>
        </p:txBody>
      </p:sp>
      <p:sp>
        <p:nvSpPr>
          <p:cNvPr id="720" name="Shape 7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721" name="Shape 721"/>
          <p:cNvSpPr/>
          <p:nvPr/>
        </p:nvSpPr>
        <p:spPr>
          <a:xfrm>
            <a:off x="725709"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i="1">
                <a:solidFill>
                  <a:srgbClr val="FFFFFF"/>
                </a:solidFill>
                <a:uFill>
                  <a:solidFill>
                    <a:srgbClr val="4D4D4D"/>
                  </a:solidFill>
                </a:uFill>
                <a:latin typeface="Avenir Next Demi Bold"/>
                <a:ea typeface="Avenir Next Demi Bold"/>
                <a:cs typeface="Avenir Next Demi Bold"/>
                <a:sym typeface="Avenir Next Demi Bold"/>
              </a:rPr>
              <a:t>Product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Mgr</a:t>
            </a:r>
          </a:p>
        </p:txBody>
      </p:sp>
      <p:sp>
        <p:nvSpPr>
          <p:cNvPr id="722" name="Shape 722"/>
          <p:cNvSpPr/>
          <p:nvPr/>
        </p:nvSpPr>
        <p:spPr>
          <a:xfrm>
            <a:off x="1574973"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UX</a:t>
            </a:r>
          </a:p>
        </p:txBody>
      </p:sp>
      <p:sp>
        <p:nvSpPr>
          <p:cNvPr id="723" name="Shape 723"/>
          <p:cNvSpPr/>
          <p:nvPr/>
        </p:nvSpPr>
        <p:spPr>
          <a:xfrm>
            <a:off x="2424238"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Dev</a:t>
            </a:r>
          </a:p>
        </p:txBody>
      </p:sp>
      <p:sp>
        <p:nvSpPr>
          <p:cNvPr id="724" name="Shape 724"/>
          <p:cNvSpPr/>
          <p:nvPr/>
        </p:nvSpPr>
        <p:spPr>
          <a:xfrm>
            <a:off x="3273502"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QA</a:t>
            </a:r>
          </a:p>
        </p:txBody>
      </p:sp>
      <p:sp>
        <p:nvSpPr>
          <p:cNvPr id="725" name="Shape 725"/>
          <p:cNvSpPr/>
          <p:nvPr/>
        </p:nvSpPr>
        <p:spPr>
          <a:xfrm>
            <a:off x="4122766"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DBA</a:t>
            </a:r>
          </a:p>
        </p:txBody>
      </p:sp>
      <p:sp>
        <p:nvSpPr>
          <p:cNvPr id="726" name="Shape 726"/>
          <p:cNvSpPr/>
          <p:nvPr/>
        </p:nvSpPr>
        <p:spPr>
          <a:xfrm>
            <a:off x="5966392" y="1580270"/>
            <a:ext cx="799688" cy="1694045"/>
          </a:xfrm>
          <a:prstGeom prst="roundRect">
            <a:avLst>
              <a:gd name="adj" fmla="val 6352"/>
            </a:avLst>
          </a:prstGeom>
          <a:solidFill>
            <a:srgbClr val="00574E"/>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Sys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7" name="Shape 727"/>
          <p:cNvSpPr/>
          <p:nvPr/>
        </p:nvSpPr>
        <p:spPr>
          <a:xfrm>
            <a:off x="6815656" y="1580270"/>
            <a:ext cx="799688" cy="1694045"/>
          </a:xfrm>
          <a:prstGeom prst="roundRect">
            <a:avLst>
              <a:gd name="adj" fmla="val 6352"/>
            </a:avLst>
          </a:prstGeom>
          <a:solidFill>
            <a:srgbClr val="9D9D9D"/>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Net</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8" name="Shape 728"/>
          <p:cNvSpPr/>
          <p:nvPr/>
        </p:nvSpPr>
        <p:spPr>
          <a:xfrm>
            <a:off x="7664921" y="1580270"/>
            <a:ext cx="799688" cy="1694045"/>
          </a:xfrm>
          <a:prstGeom prst="roundRect">
            <a:avLst>
              <a:gd name="adj" fmla="val 6352"/>
            </a:avLst>
          </a:prstGeom>
          <a:solidFill>
            <a:srgbClr val="E18F28"/>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Storage</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Admin</a:t>
            </a:r>
          </a:p>
        </p:txBody>
      </p:sp>
      <p:sp>
        <p:nvSpPr>
          <p:cNvPr id="729" name="Shape 729"/>
          <p:cNvSpPr/>
          <p:nvPr/>
        </p:nvSpPr>
        <p:spPr>
          <a:xfrm>
            <a:off x="725709" y="2940408"/>
            <a:ext cx="419674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BUSINESS CAPABILITY TEAMS</a:t>
            </a:r>
          </a:p>
          <a:p>
            <a:pPr lvl="0" algn="ctr">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USING MICROSERVICES</a:t>
            </a:r>
          </a:p>
        </p:txBody>
      </p:sp>
      <p:sp>
        <p:nvSpPr>
          <p:cNvPr id="730" name="Shape 730"/>
          <p:cNvSpPr/>
          <p:nvPr/>
        </p:nvSpPr>
        <p:spPr>
          <a:xfrm>
            <a:off x="5966392" y="2940408"/>
            <a:ext cx="2498216" cy="667812"/>
          </a:xfrm>
          <a:prstGeom prst="roundRect">
            <a:avLst>
              <a:gd name="adj" fmla="val 7607"/>
            </a:avLst>
          </a:prstGeom>
          <a:solidFill>
            <a:srgbClr val="3EA7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PLATFORM OPERATIONS TEAM</a:t>
            </a:r>
          </a:p>
        </p:txBody>
      </p:sp>
      <p:sp>
        <p:nvSpPr>
          <p:cNvPr id="731" name="Shape 731"/>
          <p:cNvSpPr/>
          <p:nvPr/>
        </p:nvSpPr>
        <p:spPr>
          <a:xfrm>
            <a:off x="113571" y="4655661"/>
            <a:ext cx="5725821"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Adapted from: http://www.slideshare.net/adriancockcroft/goto-berlin</a:t>
            </a:r>
          </a:p>
        </p:txBody>
      </p:sp>
      <p:sp>
        <p:nvSpPr>
          <p:cNvPr id="732" name="Shape 732"/>
          <p:cNvSpPr/>
          <p:nvPr/>
        </p:nvSpPr>
        <p:spPr>
          <a:xfrm>
            <a:off x="4972031" y="1896468"/>
            <a:ext cx="923444" cy="1043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Self</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Service</a:t>
            </a: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API</a:t>
            </a:r>
          </a:p>
        </p:txBody>
      </p:sp>
      <p:sp>
        <p:nvSpPr>
          <p:cNvPr id="733" name="Shape 733"/>
          <p:cNvSpPr/>
          <p:nvPr/>
        </p:nvSpPr>
        <p:spPr>
          <a:xfrm>
            <a:off x="4838332" y="2807238"/>
            <a:ext cx="1197311" cy="266342"/>
          </a:xfrm>
          <a:prstGeom prst="leftRightArrow">
            <a:avLst>
              <a:gd name="adj1" fmla="val 32000"/>
              <a:gd name="adj2" fmla="val 114857"/>
            </a:avLst>
          </a:prstGeom>
          <a:solidFill>
            <a:srgbClr val="535353"/>
          </a:solidFill>
          <a:ln w="12700">
            <a:miter lim="400000"/>
          </a:ln>
        </p:spPr>
        <p:txBody>
          <a:bodyPr lIns="0" tIns="0" rIns="0" bIns="0" anchor="ctr"/>
          <a:lstStyle/>
          <a:p>
            <a:pPr lvl="0"/>
            <a:endParaRPr/>
          </a:p>
        </p:txBody>
      </p:sp>
    </p:spTree>
  </p:cSld>
  <p:clrMapOvr>
    <a:masterClrMapping/>
  </p:clrMapOvr>
  <p:transition xmlns:p14="http://schemas.microsoft.com/office/powerpoint/2010/mai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grpSp>
        <p:nvGrpSpPr>
          <p:cNvPr id="773" name="Group 773"/>
          <p:cNvGrpSpPr/>
          <p:nvPr/>
        </p:nvGrpSpPr>
        <p:grpSpPr>
          <a:xfrm>
            <a:off x="4618030" y="344528"/>
            <a:ext cx="3935421" cy="1892790"/>
            <a:chOff x="0" y="0"/>
            <a:chExt cx="3935419" cy="1892788"/>
          </a:xfrm>
        </p:grpSpPr>
        <p:sp>
          <p:nvSpPr>
            <p:cNvPr id="738" name="Shape 738"/>
            <p:cNvSpPr/>
            <p:nvPr/>
          </p:nvSpPr>
          <p:spPr>
            <a:xfrm>
              <a:off x="0" y="0"/>
              <a:ext cx="1556895" cy="431512"/>
            </a:xfrm>
            <a:prstGeom prst="roundRect">
              <a:avLst>
                <a:gd name="adj" fmla="val 11773"/>
              </a:avLst>
            </a:prstGeom>
            <a:solidFill>
              <a:srgbClr val="29756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INVENTORY</a:t>
              </a:r>
            </a:p>
          </p:txBody>
        </p:sp>
        <p:grpSp>
          <p:nvGrpSpPr>
            <p:cNvPr id="769" name="Group 769"/>
            <p:cNvGrpSpPr/>
            <p:nvPr/>
          </p:nvGrpSpPr>
          <p:grpSpPr>
            <a:xfrm>
              <a:off x="560827" y="431511"/>
              <a:ext cx="2121294" cy="1461278"/>
              <a:chOff x="129158" y="0"/>
              <a:chExt cx="2121292" cy="1461277"/>
            </a:xfrm>
          </p:grpSpPr>
          <p:grpSp>
            <p:nvGrpSpPr>
              <p:cNvPr id="746" name="Group 746"/>
              <p:cNvGrpSpPr/>
              <p:nvPr/>
            </p:nvGrpSpPr>
            <p:grpSpPr>
              <a:xfrm>
                <a:off x="129158" y="0"/>
                <a:ext cx="643280" cy="487093"/>
                <a:chOff x="129158" y="0"/>
                <a:chExt cx="643278" cy="487092"/>
              </a:xfrm>
            </p:grpSpPr>
            <p:pic>
              <p:nvPicPr>
                <p:cNvPr id="73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4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4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42" name="Picture 741"/>
                <p:cNvPicPr/>
                <p:nvPr/>
              </p:nvPicPr>
              <p:blipFill>
                <a:blip/>
                <a:srcRect/>
                <a:stretch>
                  <a:fillRect/>
                </a:stretch>
              </p:blipFill>
              <p:spPr>
                <a:xfrm>
                  <a:off x="438395" y="284141"/>
                  <a:ext cx="1327" cy="1327"/>
                </a:xfrm>
                <a:prstGeom prst="rect">
                  <a:avLst/>
                </a:prstGeom>
                <a:ln w="12700" cap="flat">
                  <a:noFill/>
                  <a:miter lim="400000"/>
                </a:ln>
                <a:effectLst/>
              </p:spPr>
            </p:pic>
            <p:pic>
              <p:nvPicPr>
                <p:cNvPr id="74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4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4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54" name="Group 754"/>
              <p:cNvGrpSpPr/>
              <p:nvPr/>
            </p:nvGrpSpPr>
            <p:grpSpPr>
              <a:xfrm>
                <a:off x="509263" y="487092"/>
                <a:ext cx="643280" cy="487093"/>
                <a:chOff x="129158" y="0"/>
                <a:chExt cx="643278" cy="487092"/>
              </a:xfrm>
            </p:grpSpPr>
            <p:pic>
              <p:nvPicPr>
                <p:cNvPr id="74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4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4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50" name="Picture 749"/>
                <p:cNvPicPr/>
                <p:nvPr/>
              </p:nvPicPr>
              <p:blipFill>
                <a:blip/>
                <a:srcRect/>
                <a:stretch>
                  <a:fillRect/>
                </a:stretch>
              </p:blipFill>
              <p:spPr>
                <a:xfrm>
                  <a:off x="438395" y="284141"/>
                  <a:ext cx="1327" cy="1327"/>
                </a:xfrm>
                <a:prstGeom prst="rect">
                  <a:avLst/>
                </a:prstGeom>
                <a:ln w="12700" cap="flat">
                  <a:noFill/>
                  <a:miter lim="400000"/>
                </a:ln>
                <a:effectLst/>
              </p:spPr>
            </p:pic>
            <p:pic>
              <p:nvPicPr>
                <p:cNvPr id="75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5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5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62" name="Group 762"/>
              <p:cNvGrpSpPr/>
              <p:nvPr/>
            </p:nvGrpSpPr>
            <p:grpSpPr>
              <a:xfrm>
                <a:off x="840574" y="974184"/>
                <a:ext cx="643280" cy="487094"/>
                <a:chOff x="129158" y="0"/>
                <a:chExt cx="643278" cy="487092"/>
              </a:xfrm>
            </p:grpSpPr>
            <p:pic>
              <p:nvPicPr>
                <p:cNvPr id="75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5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5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58" name="Picture 757"/>
                <p:cNvPicPr/>
                <p:nvPr/>
              </p:nvPicPr>
              <p:blipFill>
                <a:blip/>
                <a:srcRect/>
                <a:stretch>
                  <a:fillRect/>
                </a:stretch>
              </p:blipFill>
              <p:spPr>
                <a:xfrm>
                  <a:off x="438395" y="284141"/>
                  <a:ext cx="1327" cy="1327"/>
                </a:xfrm>
                <a:prstGeom prst="rect">
                  <a:avLst/>
                </a:prstGeom>
                <a:ln w="12700" cap="flat">
                  <a:noFill/>
                  <a:miter lim="400000"/>
                </a:ln>
                <a:effectLst/>
              </p:spPr>
            </p:pic>
            <p:pic>
              <p:nvPicPr>
                <p:cNvPr id="75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6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6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763"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764"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765"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766" name="Shape 766"/>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767" name="Shape 767"/>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768" name="Shape 768"/>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770" name="Shape 770"/>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771" name="Shape 771"/>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772" name="Shape 772"/>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09" name="Group 809"/>
          <p:cNvGrpSpPr/>
          <p:nvPr/>
        </p:nvGrpSpPr>
        <p:grpSpPr>
          <a:xfrm>
            <a:off x="304069" y="344528"/>
            <a:ext cx="3935420" cy="1892790"/>
            <a:chOff x="0" y="0"/>
            <a:chExt cx="3935419" cy="1892788"/>
          </a:xfrm>
        </p:grpSpPr>
        <p:sp>
          <p:nvSpPr>
            <p:cNvPr id="774" name="Shape 774"/>
            <p:cNvSpPr/>
            <p:nvPr/>
          </p:nvSpPr>
          <p:spPr>
            <a:xfrm>
              <a:off x="0" y="0"/>
              <a:ext cx="1556895" cy="431512"/>
            </a:xfrm>
            <a:prstGeom prst="roundRect">
              <a:avLst>
                <a:gd name="adj" fmla="val 11773"/>
              </a:avLst>
            </a:prstGeom>
            <a:solidFill>
              <a:srgbClr val="3EA7BC"/>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CATALOG</a:t>
              </a:r>
            </a:p>
          </p:txBody>
        </p:sp>
        <p:grpSp>
          <p:nvGrpSpPr>
            <p:cNvPr id="805" name="Group 805"/>
            <p:cNvGrpSpPr/>
            <p:nvPr/>
          </p:nvGrpSpPr>
          <p:grpSpPr>
            <a:xfrm>
              <a:off x="560827" y="431511"/>
              <a:ext cx="2121294" cy="1461278"/>
              <a:chOff x="129158" y="0"/>
              <a:chExt cx="2121292" cy="1461277"/>
            </a:xfrm>
          </p:grpSpPr>
          <p:grpSp>
            <p:nvGrpSpPr>
              <p:cNvPr id="782" name="Group 782"/>
              <p:cNvGrpSpPr/>
              <p:nvPr/>
            </p:nvGrpSpPr>
            <p:grpSpPr>
              <a:xfrm>
                <a:off x="129158" y="0"/>
                <a:ext cx="643280" cy="487093"/>
                <a:chOff x="129158" y="0"/>
                <a:chExt cx="643278" cy="487092"/>
              </a:xfrm>
            </p:grpSpPr>
            <p:pic>
              <p:nvPicPr>
                <p:cNvPr id="77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7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7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78" name="Picture 777"/>
                <p:cNvPicPr/>
                <p:nvPr/>
              </p:nvPicPr>
              <p:blipFill>
                <a:blip/>
                <a:srcRect/>
                <a:stretch>
                  <a:fillRect/>
                </a:stretch>
              </p:blipFill>
              <p:spPr>
                <a:xfrm>
                  <a:off x="438395" y="284141"/>
                  <a:ext cx="1327" cy="1327"/>
                </a:xfrm>
                <a:prstGeom prst="rect">
                  <a:avLst/>
                </a:prstGeom>
                <a:ln w="12700" cap="flat">
                  <a:noFill/>
                  <a:miter lim="400000"/>
                </a:ln>
                <a:effectLst/>
              </p:spPr>
            </p:pic>
            <p:pic>
              <p:nvPicPr>
                <p:cNvPr id="77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8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8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90" name="Group 790"/>
              <p:cNvGrpSpPr/>
              <p:nvPr/>
            </p:nvGrpSpPr>
            <p:grpSpPr>
              <a:xfrm>
                <a:off x="509263" y="487092"/>
                <a:ext cx="643280" cy="487093"/>
                <a:chOff x="129158" y="0"/>
                <a:chExt cx="643278" cy="487092"/>
              </a:xfrm>
            </p:grpSpPr>
            <p:pic>
              <p:nvPicPr>
                <p:cNvPr id="783"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84"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86" name="Picture 785"/>
                <p:cNvPicPr/>
                <p:nvPr/>
              </p:nvPicPr>
              <p:blipFill>
                <a:blip/>
                <a:srcRect/>
                <a:stretch>
                  <a:fillRect/>
                </a:stretch>
              </p:blipFill>
              <p:spPr>
                <a:xfrm>
                  <a:off x="438395" y="284141"/>
                  <a:ext cx="1327" cy="1327"/>
                </a:xfrm>
                <a:prstGeom prst="rect">
                  <a:avLst/>
                </a:prstGeom>
                <a:ln w="12700" cap="flat">
                  <a:noFill/>
                  <a:miter lim="400000"/>
                </a:ln>
                <a:effectLst/>
              </p:spPr>
            </p:pic>
            <p:pic>
              <p:nvPicPr>
                <p:cNvPr id="787"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88"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89"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798" name="Group 798"/>
              <p:cNvGrpSpPr/>
              <p:nvPr/>
            </p:nvGrpSpPr>
            <p:grpSpPr>
              <a:xfrm>
                <a:off x="840574" y="974184"/>
                <a:ext cx="643280" cy="487094"/>
                <a:chOff x="129158" y="0"/>
                <a:chExt cx="643278" cy="487092"/>
              </a:xfrm>
            </p:grpSpPr>
            <p:pic>
              <p:nvPicPr>
                <p:cNvPr id="79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79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79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794" name="Picture 793"/>
                <p:cNvPicPr/>
                <p:nvPr/>
              </p:nvPicPr>
              <p:blipFill>
                <a:blip/>
                <a:srcRect/>
                <a:stretch>
                  <a:fillRect/>
                </a:stretch>
              </p:blipFill>
              <p:spPr>
                <a:xfrm>
                  <a:off x="438395" y="284141"/>
                  <a:ext cx="1327" cy="1327"/>
                </a:xfrm>
                <a:prstGeom prst="rect">
                  <a:avLst/>
                </a:prstGeom>
                <a:ln w="12700" cap="flat">
                  <a:noFill/>
                  <a:miter lim="400000"/>
                </a:ln>
                <a:effectLst/>
              </p:spPr>
            </p:pic>
            <p:pic>
              <p:nvPicPr>
                <p:cNvPr id="79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79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79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799"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00"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01"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02" name="Shape 802"/>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03" name="Shape 803"/>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04" name="Shape 804"/>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06" name="Shape 806"/>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7" name="Shape 807"/>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8" name="Shape 808"/>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45" name="Group 845"/>
          <p:cNvGrpSpPr/>
          <p:nvPr/>
        </p:nvGrpSpPr>
        <p:grpSpPr>
          <a:xfrm>
            <a:off x="366713" y="2486839"/>
            <a:ext cx="3935420" cy="1892790"/>
            <a:chOff x="0" y="0"/>
            <a:chExt cx="3935419" cy="1892788"/>
          </a:xfrm>
        </p:grpSpPr>
        <p:sp>
          <p:nvSpPr>
            <p:cNvPr id="810" name="Shape 810"/>
            <p:cNvSpPr/>
            <p:nvPr/>
          </p:nvSpPr>
          <p:spPr>
            <a:xfrm>
              <a:off x="0" y="0"/>
              <a:ext cx="1556895" cy="431512"/>
            </a:xfrm>
            <a:prstGeom prst="roundRect">
              <a:avLst>
                <a:gd name="adj" fmla="val 11773"/>
              </a:avLst>
            </a:prstGeom>
            <a:solidFill>
              <a:srgbClr val="705D8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REVIEWS</a:t>
              </a:r>
            </a:p>
          </p:txBody>
        </p:sp>
        <p:grpSp>
          <p:nvGrpSpPr>
            <p:cNvPr id="841" name="Group 841"/>
            <p:cNvGrpSpPr/>
            <p:nvPr/>
          </p:nvGrpSpPr>
          <p:grpSpPr>
            <a:xfrm>
              <a:off x="560827" y="431511"/>
              <a:ext cx="2121294" cy="1461278"/>
              <a:chOff x="129158" y="0"/>
              <a:chExt cx="2121292" cy="1461277"/>
            </a:xfrm>
          </p:grpSpPr>
          <p:grpSp>
            <p:nvGrpSpPr>
              <p:cNvPr id="818" name="Group 818"/>
              <p:cNvGrpSpPr/>
              <p:nvPr/>
            </p:nvGrpSpPr>
            <p:grpSpPr>
              <a:xfrm>
                <a:off x="129158" y="0"/>
                <a:ext cx="643280" cy="487093"/>
                <a:chOff x="129158" y="0"/>
                <a:chExt cx="643278" cy="487092"/>
              </a:xfrm>
            </p:grpSpPr>
            <p:pic>
              <p:nvPicPr>
                <p:cNvPr id="811"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12"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13"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14" name="Picture 813"/>
                <p:cNvPicPr/>
                <p:nvPr/>
              </p:nvPicPr>
              <p:blipFill>
                <a:blip/>
                <a:srcRect/>
                <a:stretch>
                  <a:fillRect/>
                </a:stretch>
              </p:blipFill>
              <p:spPr>
                <a:xfrm>
                  <a:off x="438395" y="284141"/>
                  <a:ext cx="1327" cy="1327"/>
                </a:xfrm>
                <a:prstGeom prst="rect">
                  <a:avLst/>
                </a:prstGeom>
                <a:ln w="12700" cap="flat">
                  <a:noFill/>
                  <a:miter lim="400000"/>
                </a:ln>
                <a:effectLst/>
              </p:spPr>
            </p:pic>
            <p:pic>
              <p:nvPicPr>
                <p:cNvPr id="815"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16"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17"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26" name="Group 826"/>
              <p:cNvGrpSpPr/>
              <p:nvPr/>
            </p:nvGrpSpPr>
            <p:grpSpPr>
              <a:xfrm>
                <a:off x="509263" y="487092"/>
                <a:ext cx="643280" cy="487093"/>
                <a:chOff x="129158" y="0"/>
                <a:chExt cx="643278" cy="487092"/>
              </a:xfrm>
            </p:grpSpPr>
            <p:pic>
              <p:nvPicPr>
                <p:cNvPr id="819"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20"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21"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22" name="Picture 821"/>
                <p:cNvPicPr/>
                <p:nvPr/>
              </p:nvPicPr>
              <p:blipFill>
                <a:blip/>
                <a:srcRect/>
                <a:stretch>
                  <a:fillRect/>
                </a:stretch>
              </p:blipFill>
              <p:spPr>
                <a:xfrm>
                  <a:off x="438395" y="284141"/>
                  <a:ext cx="1327" cy="1327"/>
                </a:xfrm>
                <a:prstGeom prst="rect">
                  <a:avLst/>
                </a:prstGeom>
                <a:ln w="12700" cap="flat">
                  <a:noFill/>
                  <a:miter lim="400000"/>
                </a:ln>
                <a:effectLst/>
              </p:spPr>
            </p:pic>
            <p:pic>
              <p:nvPicPr>
                <p:cNvPr id="823"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24"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25"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34" name="Group 834"/>
              <p:cNvGrpSpPr/>
              <p:nvPr/>
            </p:nvGrpSpPr>
            <p:grpSpPr>
              <a:xfrm>
                <a:off x="840574" y="974184"/>
                <a:ext cx="643280" cy="487094"/>
                <a:chOff x="129158" y="0"/>
                <a:chExt cx="643278" cy="487092"/>
              </a:xfrm>
            </p:grpSpPr>
            <p:pic>
              <p:nvPicPr>
                <p:cNvPr id="82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2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2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30" name="Picture 829"/>
                <p:cNvPicPr/>
                <p:nvPr/>
              </p:nvPicPr>
              <p:blipFill>
                <a:blip/>
                <a:srcRect/>
                <a:stretch>
                  <a:fillRect/>
                </a:stretch>
              </p:blipFill>
              <p:spPr>
                <a:xfrm>
                  <a:off x="438395" y="284141"/>
                  <a:ext cx="1327" cy="1327"/>
                </a:xfrm>
                <a:prstGeom prst="rect">
                  <a:avLst/>
                </a:prstGeom>
                <a:ln w="12700" cap="flat">
                  <a:noFill/>
                  <a:miter lim="400000"/>
                </a:ln>
                <a:effectLst/>
              </p:spPr>
            </p:pic>
            <p:pic>
              <p:nvPicPr>
                <p:cNvPr id="83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3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3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835"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36"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37"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38" name="Shape 838"/>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39" name="Shape 839"/>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40" name="Shape 840"/>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42" name="Shape 842"/>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43" name="Shape 843"/>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44" name="Shape 844"/>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881" name="Group 881"/>
          <p:cNvGrpSpPr/>
          <p:nvPr/>
        </p:nvGrpSpPr>
        <p:grpSpPr>
          <a:xfrm>
            <a:off x="4618030" y="2571750"/>
            <a:ext cx="3935421" cy="1892789"/>
            <a:chOff x="0" y="0"/>
            <a:chExt cx="3935419" cy="1892788"/>
          </a:xfrm>
        </p:grpSpPr>
        <p:sp>
          <p:nvSpPr>
            <p:cNvPr id="846" name="Shape 846"/>
            <p:cNvSpPr/>
            <p:nvPr/>
          </p:nvSpPr>
          <p:spPr>
            <a:xfrm>
              <a:off x="0" y="0"/>
              <a:ext cx="1556895" cy="431512"/>
            </a:xfrm>
            <a:prstGeom prst="roundRect">
              <a:avLst>
                <a:gd name="adj" fmla="val 11773"/>
              </a:avLst>
            </a:prstGeom>
            <a:solidFill>
              <a:srgbClr val="E59A2D"/>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SHIPPING</a:t>
              </a:r>
            </a:p>
          </p:txBody>
        </p:sp>
        <p:grpSp>
          <p:nvGrpSpPr>
            <p:cNvPr id="877" name="Group 877"/>
            <p:cNvGrpSpPr/>
            <p:nvPr/>
          </p:nvGrpSpPr>
          <p:grpSpPr>
            <a:xfrm>
              <a:off x="560827" y="431511"/>
              <a:ext cx="2121294" cy="1461278"/>
              <a:chOff x="129158" y="0"/>
              <a:chExt cx="2121292" cy="1461277"/>
            </a:xfrm>
          </p:grpSpPr>
          <p:grpSp>
            <p:nvGrpSpPr>
              <p:cNvPr id="854" name="Group 854"/>
              <p:cNvGrpSpPr/>
              <p:nvPr/>
            </p:nvGrpSpPr>
            <p:grpSpPr>
              <a:xfrm>
                <a:off x="129158" y="0"/>
                <a:ext cx="643280" cy="487093"/>
                <a:chOff x="129158" y="0"/>
                <a:chExt cx="643278" cy="487092"/>
              </a:xfrm>
            </p:grpSpPr>
            <p:pic>
              <p:nvPicPr>
                <p:cNvPr id="847"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48"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49"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50" name="Picture 849"/>
                <p:cNvPicPr/>
                <p:nvPr/>
              </p:nvPicPr>
              <p:blipFill>
                <a:blip/>
                <a:srcRect/>
                <a:stretch>
                  <a:fillRect/>
                </a:stretch>
              </p:blipFill>
              <p:spPr>
                <a:xfrm>
                  <a:off x="438395" y="284141"/>
                  <a:ext cx="1327" cy="1327"/>
                </a:xfrm>
                <a:prstGeom prst="rect">
                  <a:avLst/>
                </a:prstGeom>
                <a:ln w="12700" cap="flat">
                  <a:noFill/>
                  <a:miter lim="400000"/>
                </a:ln>
                <a:effectLst/>
              </p:spPr>
            </p:pic>
            <p:pic>
              <p:nvPicPr>
                <p:cNvPr id="851"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52"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53"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62" name="Group 862"/>
              <p:cNvGrpSpPr/>
              <p:nvPr/>
            </p:nvGrpSpPr>
            <p:grpSpPr>
              <a:xfrm>
                <a:off x="509263" y="487092"/>
                <a:ext cx="643280" cy="487093"/>
                <a:chOff x="129158" y="0"/>
                <a:chExt cx="643278" cy="487092"/>
              </a:xfrm>
            </p:grpSpPr>
            <p:pic>
              <p:nvPicPr>
                <p:cNvPr id="855"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56"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57"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58" name="Picture 857"/>
                <p:cNvPicPr/>
                <p:nvPr/>
              </p:nvPicPr>
              <p:blipFill>
                <a:blip/>
                <a:srcRect/>
                <a:stretch>
                  <a:fillRect/>
                </a:stretch>
              </p:blipFill>
              <p:spPr>
                <a:xfrm>
                  <a:off x="438395" y="284141"/>
                  <a:ext cx="1327" cy="1327"/>
                </a:xfrm>
                <a:prstGeom prst="rect">
                  <a:avLst/>
                </a:prstGeom>
                <a:ln w="12700" cap="flat">
                  <a:noFill/>
                  <a:miter lim="400000"/>
                </a:ln>
                <a:effectLst/>
              </p:spPr>
            </p:pic>
            <p:pic>
              <p:nvPicPr>
                <p:cNvPr id="859"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60"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61"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grpSp>
            <p:nvGrpSpPr>
              <p:cNvPr id="870" name="Group 870"/>
              <p:cNvGrpSpPr/>
              <p:nvPr/>
            </p:nvGrpSpPr>
            <p:grpSpPr>
              <a:xfrm>
                <a:off x="840574" y="974184"/>
                <a:ext cx="643280" cy="487094"/>
                <a:chOff x="129158" y="0"/>
                <a:chExt cx="643278" cy="487092"/>
              </a:xfrm>
            </p:grpSpPr>
            <p:pic>
              <p:nvPicPr>
                <p:cNvPr id="863" name="pasted-image.pdf"/>
                <p:cNvPicPr/>
                <p:nvPr/>
              </p:nvPicPr>
              <p:blipFill>
                <a:blip r:embed="rId3">
                  <a:alphaModFix amt="12000"/>
                  <a:extLst/>
                </a:blip>
                <a:stretch>
                  <a:fillRect/>
                </a:stretch>
              </p:blipFill>
              <p:spPr>
                <a:xfrm>
                  <a:off x="129475" y="0"/>
                  <a:ext cx="642963" cy="487093"/>
                </a:xfrm>
                <a:prstGeom prst="rect">
                  <a:avLst/>
                </a:prstGeom>
                <a:ln w="12700" cap="flat">
                  <a:noFill/>
                  <a:miter lim="400000"/>
                </a:ln>
                <a:effectLst/>
              </p:spPr>
            </p:pic>
            <p:pic>
              <p:nvPicPr>
                <p:cNvPr id="864" name="pasted-image.pdf"/>
                <p:cNvPicPr/>
                <p:nvPr/>
              </p:nvPicPr>
              <p:blipFill>
                <a:blip r:embed="rId4">
                  <a:extLst/>
                </a:blip>
                <a:stretch>
                  <a:fillRect/>
                </a:stretch>
              </p:blipFill>
              <p:spPr>
                <a:xfrm>
                  <a:off x="344526" y="151392"/>
                  <a:ext cx="157790" cy="208176"/>
                </a:xfrm>
                <a:prstGeom prst="rect">
                  <a:avLst/>
                </a:prstGeom>
                <a:ln w="12700" cap="flat">
                  <a:noFill/>
                  <a:miter lim="400000"/>
                </a:ln>
                <a:effectLst/>
              </p:spPr>
            </p:pic>
            <p:pic>
              <p:nvPicPr>
                <p:cNvPr id="865" name="pasted-image.pdf"/>
                <p:cNvPicPr/>
                <p:nvPr/>
              </p:nvPicPr>
              <p:blipFill>
                <a:blip r:embed="rId5">
                  <a:extLst/>
                </a:blip>
                <a:stretch>
                  <a:fillRect/>
                </a:stretch>
              </p:blipFill>
              <p:spPr>
                <a:xfrm>
                  <a:off x="129158" y="91721"/>
                  <a:ext cx="79558" cy="112707"/>
                </a:xfrm>
                <a:prstGeom prst="rect">
                  <a:avLst/>
                </a:prstGeom>
                <a:ln w="12700" cap="flat">
                  <a:noFill/>
                  <a:miter lim="400000"/>
                </a:ln>
                <a:effectLst/>
              </p:spPr>
            </p:pic>
            <p:pic>
              <p:nvPicPr>
                <p:cNvPr id="866" name="Picture 865"/>
                <p:cNvPicPr/>
                <p:nvPr/>
              </p:nvPicPr>
              <p:blipFill>
                <a:blip/>
                <a:srcRect/>
                <a:stretch>
                  <a:fillRect/>
                </a:stretch>
              </p:blipFill>
              <p:spPr>
                <a:xfrm>
                  <a:off x="438395" y="284141"/>
                  <a:ext cx="1327" cy="1327"/>
                </a:xfrm>
                <a:prstGeom prst="rect">
                  <a:avLst/>
                </a:prstGeom>
                <a:ln w="12700" cap="flat">
                  <a:noFill/>
                  <a:miter lim="400000"/>
                </a:ln>
                <a:effectLst/>
              </p:spPr>
            </p:pic>
            <p:pic>
              <p:nvPicPr>
                <p:cNvPr id="867" name="pasted-image.pdf"/>
                <p:cNvPicPr/>
                <p:nvPr/>
              </p:nvPicPr>
              <p:blipFill>
                <a:blip r:embed="rId5">
                  <a:extLst/>
                </a:blip>
                <a:stretch>
                  <a:fillRect/>
                </a:stretch>
              </p:blipFill>
              <p:spPr>
                <a:xfrm>
                  <a:off x="625281" y="335188"/>
                  <a:ext cx="79558" cy="112707"/>
                </a:xfrm>
                <a:prstGeom prst="rect">
                  <a:avLst/>
                </a:prstGeom>
                <a:ln w="12700" cap="flat">
                  <a:noFill/>
                  <a:miter lim="400000"/>
                </a:ln>
                <a:effectLst/>
              </p:spPr>
            </p:pic>
            <p:pic>
              <p:nvPicPr>
                <p:cNvPr id="868" name="pasted-image.pdf"/>
                <p:cNvPicPr/>
                <p:nvPr/>
              </p:nvPicPr>
              <p:blipFill>
                <a:blip r:embed="rId6">
                  <a:extLst/>
                </a:blip>
                <a:stretch>
                  <a:fillRect/>
                </a:stretch>
              </p:blipFill>
              <p:spPr>
                <a:xfrm rot="10800000">
                  <a:off x="220931" y="111499"/>
                  <a:ext cx="149834" cy="128618"/>
                </a:xfrm>
                <a:prstGeom prst="rect">
                  <a:avLst/>
                </a:prstGeom>
                <a:ln w="12700" cap="flat">
                  <a:noFill/>
                  <a:miter lim="400000"/>
                </a:ln>
                <a:effectLst/>
              </p:spPr>
            </p:pic>
            <p:pic>
              <p:nvPicPr>
                <p:cNvPr id="869" name="pasted-image.pdf"/>
                <p:cNvPicPr/>
                <p:nvPr/>
              </p:nvPicPr>
              <p:blipFill>
                <a:blip r:embed="rId6">
                  <a:extLst/>
                </a:blip>
                <a:stretch>
                  <a:fillRect/>
                </a:stretch>
              </p:blipFill>
              <p:spPr>
                <a:xfrm rot="10800000">
                  <a:off x="465988" y="327336"/>
                  <a:ext cx="149834" cy="128619"/>
                </a:xfrm>
                <a:prstGeom prst="rect">
                  <a:avLst/>
                </a:prstGeom>
                <a:ln w="12700" cap="flat">
                  <a:noFill/>
                  <a:miter lim="400000"/>
                </a:ln>
                <a:effectLst/>
              </p:spPr>
            </p:pic>
          </p:grpSp>
          <p:pic>
            <p:nvPicPr>
              <p:cNvPr id="871" name="pasted-image.pdf"/>
              <p:cNvPicPr/>
              <p:nvPr/>
            </p:nvPicPr>
            <p:blipFill>
              <a:blip r:embed="rId7">
                <a:extLst/>
              </a:blip>
              <a:stretch>
                <a:fillRect/>
              </a:stretch>
            </p:blipFill>
            <p:spPr>
              <a:xfrm>
                <a:off x="1957953" y="1079607"/>
                <a:ext cx="292499" cy="276248"/>
              </a:xfrm>
              <a:prstGeom prst="rect">
                <a:avLst/>
              </a:prstGeom>
              <a:ln w="12700" cap="flat">
                <a:noFill/>
                <a:miter lim="400000"/>
              </a:ln>
              <a:effectLst/>
            </p:spPr>
          </p:pic>
          <p:pic>
            <p:nvPicPr>
              <p:cNvPr id="872" name="pasted-image.pdf"/>
              <p:cNvPicPr/>
              <p:nvPr/>
            </p:nvPicPr>
            <p:blipFill>
              <a:blip r:embed="rId7">
                <a:extLst/>
              </a:blip>
              <a:stretch>
                <a:fillRect/>
              </a:stretch>
            </p:blipFill>
            <p:spPr>
              <a:xfrm>
                <a:off x="1957953" y="592514"/>
                <a:ext cx="292499" cy="276249"/>
              </a:xfrm>
              <a:prstGeom prst="rect">
                <a:avLst/>
              </a:prstGeom>
              <a:ln w="12700" cap="flat">
                <a:noFill/>
                <a:miter lim="400000"/>
              </a:ln>
              <a:effectLst/>
            </p:spPr>
          </p:pic>
          <p:pic>
            <p:nvPicPr>
              <p:cNvPr id="873" name="pasted-image.pdf"/>
              <p:cNvPicPr/>
              <p:nvPr/>
            </p:nvPicPr>
            <p:blipFill>
              <a:blip r:embed="rId7">
                <a:extLst/>
              </a:blip>
              <a:stretch>
                <a:fillRect/>
              </a:stretch>
            </p:blipFill>
            <p:spPr>
              <a:xfrm>
                <a:off x="1957953" y="105422"/>
                <a:ext cx="292499" cy="276248"/>
              </a:xfrm>
              <a:prstGeom prst="rect">
                <a:avLst/>
              </a:prstGeom>
              <a:ln w="12700" cap="flat">
                <a:noFill/>
                <a:miter lim="400000"/>
              </a:ln>
              <a:effectLst/>
            </p:spPr>
          </p:pic>
          <p:sp>
            <p:nvSpPr>
              <p:cNvPr id="874" name="Shape 874"/>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75" name="Shape 875"/>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sp>
            <p:nvSpPr>
              <p:cNvPr id="876" name="Shape 876"/>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grpSp>
        <p:sp>
          <p:nvSpPr>
            <p:cNvPr id="878" name="Shape 878"/>
            <p:cNvSpPr/>
            <p:nvPr/>
          </p:nvSpPr>
          <p:spPr>
            <a:xfrm>
              <a:off x="2707520" y="507711"/>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79" name="Shape 879"/>
            <p:cNvSpPr/>
            <p:nvPr/>
          </p:nvSpPr>
          <p:spPr>
            <a:xfrm>
              <a:off x="2707520" y="989430"/>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80" name="Shape 880"/>
            <p:cNvSpPr/>
            <p:nvPr/>
          </p:nvSpPr>
          <p:spPr>
            <a:xfrm>
              <a:off x="2707520" y="1471148"/>
              <a:ext cx="1227900"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iterate>
                                    <p:tmAbs val="0"/>
                                  </p:iterate>
                                  <p:childTnLst>
                                    <p:set>
                                      <p:cBhvr>
                                        <p:cTn id="6" fill="hold"/>
                                        <p:tgtEl>
                                          <p:spTgt spid="809"/>
                                        </p:tgtEl>
                                        <p:attrNameLst>
                                          <p:attrName>style.visibility</p:attrName>
                                        </p:attrNameLst>
                                      </p:cBhvr>
                                      <p:to>
                                        <p:strVal val="visible"/>
                                      </p:to>
                                    </p:set>
                                    <p:animEffect transition="in" filter="fade">
                                      <p:cBhvr>
                                        <p:cTn id="7" dur="1000"/>
                                        <p:tgtEl>
                                          <p:spTgt spid="809"/>
                                        </p:tgtEl>
                                      </p:cBhvr>
                                    </p:animEffect>
                                  </p:childTnLst>
                                </p:cTn>
                              </p:par>
                            </p:childTnLst>
                          </p:cTn>
                        </p:par>
                        <p:par>
                          <p:cTn id="8" fill="hold">
                            <p:stCondLst>
                              <p:cond delay="1000"/>
                            </p:stCondLst>
                            <p:childTnLst>
                              <p:par>
                                <p:cTn id="9" presetID="10" presetClass="entr" presetSubtype="0" fill="hold" grpId="2" nodeType="afterEffect">
                                  <p:stCondLst>
                                    <p:cond delay="0"/>
                                  </p:stCondLst>
                                  <p:iterate>
                                    <p:tmAbs val="0"/>
                                  </p:iterate>
                                  <p:childTnLst>
                                    <p:set>
                                      <p:cBhvr>
                                        <p:cTn id="10" fill="hold"/>
                                        <p:tgtEl>
                                          <p:spTgt spid="881"/>
                                        </p:tgtEl>
                                        <p:attrNameLst>
                                          <p:attrName>style.visibility</p:attrName>
                                        </p:attrNameLst>
                                      </p:cBhvr>
                                      <p:to>
                                        <p:strVal val="visible"/>
                                      </p:to>
                                    </p:set>
                                    <p:animEffect transition="in" filter="fade">
                                      <p:cBhvr>
                                        <p:cTn id="11" dur="1000"/>
                                        <p:tgtEl>
                                          <p:spTgt spid="881"/>
                                        </p:tgtEl>
                                      </p:cBhvr>
                                    </p:animEffect>
                                  </p:childTnLst>
                                </p:cTn>
                              </p:par>
                            </p:childTnLst>
                          </p:cTn>
                        </p:par>
                        <p:par>
                          <p:cTn id="12" fill="hold">
                            <p:stCondLst>
                              <p:cond delay="2000"/>
                            </p:stCondLst>
                            <p:childTnLst>
                              <p:par>
                                <p:cTn id="13" presetID="10" presetClass="entr" presetSubtype="0" fill="hold" grpId="3" nodeType="afterEffect">
                                  <p:stCondLst>
                                    <p:cond delay="0"/>
                                  </p:stCondLst>
                                  <p:iterate>
                                    <p:tmAbs val="0"/>
                                  </p:iterate>
                                  <p:childTnLst>
                                    <p:set>
                                      <p:cBhvr>
                                        <p:cTn id="14" fill="hold"/>
                                        <p:tgtEl>
                                          <p:spTgt spid="773"/>
                                        </p:tgtEl>
                                        <p:attrNameLst>
                                          <p:attrName>style.visibility</p:attrName>
                                        </p:attrNameLst>
                                      </p:cBhvr>
                                      <p:to>
                                        <p:strVal val="visible"/>
                                      </p:to>
                                    </p:set>
                                    <p:animEffect transition="in" filter="fade">
                                      <p:cBhvr>
                                        <p:cTn id="15" dur="1000"/>
                                        <p:tgtEl>
                                          <p:spTgt spid="773"/>
                                        </p:tgtEl>
                                      </p:cBhvr>
                                    </p:animEffect>
                                  </p:childTnLst>
                                </p:cTn>
                              </p:par>
                            </p:childTnLst>
                          </p:cTn>
                        </p:par>
                        <p:par>
                          <p:cTn id="16" fill="hold">
                            <p:stCondLst>
                              <p:cond delay="3000"/>
                            </p:stCondLst>
                            <p:childTnLst>
                              <p:par>
                                <p:cTn id="17" presetID="10" presetClass="entr" presetSubtype="0" fill="hold" grpId="4" nodeType="afterEffect">
                                  <p:stCondLst>
                                    <p:cond delay="0"/>
                                  </p:stCondLst>
                                  <p:iterate>
                                    <p:tmAbs val="0"/>
                                  </p:iterate>
                                  <p:childTnLst>
                                    <p:set>
                                      <p:cBhvr>
                                        <p:cTn id="18" fill="hold"/>
                                        <p:tgtEl>
                                          <p:spTgt spid="845"/>
                                        </p:tgtEl>
                                        <p:attrNameLst>
                                          <p:attrName>style.visibility</p:attrName>
                                        </p:attrNameLst>
                                      </p:cBhvr>
                                      <p:to>
                                        <p:strVal val="visible"/>
                                      </p:to>
                                    </p:set>
                                    <p:animEffect transition="in" filter="fade">
                                      <p:cBhvr>
                                        <p:cTn id="19"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3" animBg="1" advAuto="0"/>
      <p:bldP spid="809" grpId="1" animBg="1" advAuto="0"/>
      <p:bldP spid="845" grpId="4" animBg="1" advAuto="0"/>
      <p:bldP spid="881"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hape 8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sp>
        <p:nvSpPr>
          <p:cNvPr id="886" name="Shape 886"/>
          <p:cNvSpPr>
            <a:spLocks noGrp="1"/>
          </p:cNvSpPr>
          <p:nvPr>
            <p:ph type="title"/>
          </p:nvPr>
        </p:nvSpPr>
        <p:spPr>
          <a:prstGeom prst="rect">
            <a:avLst/>
          </a:prstGeom>
        </p:spPr>
        <p:txBody>
          <a:bodyPr/>
          <a:lstStyle/>
          <a:p>
            <a:pPr lvl="0">
              <a:defRPr sz="1800">
                <a:solidFill>
                  <a:srgbClr val="000000"/>
                </a:solidFill>
                <a:uFillTx/>
              </a:defRPr>
            </a:pPr>
            <a:r>
              <a:rPr sz="5700">
                <a:solidFill>
                  <a:srgbClr val="008881"/>
                </a:solidFill>
                <a:uFill>
                  <a:solidFill>
                    <a:srgbClr val="008881"/>
                  </a:solidFill>
                </a:uFill>
              </a:rPr>
              <a:t>Where do I start?</a:t>
            </a:r>
          </a:p>
        </p:txBody>
      </p:sp>
    </p:spTree>
  </p:cSld>
  <p:clrMapOvr>
    <a:masterClrMapping/>
  </p:clrMapOvr>
  <p:transition xmlns:p14="http://schemas.microsoft.com/office/powerpoint/2010/main" spd="slow">
    <p:newsfla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89" name="Shape 889"/>
          <p:cNvSpPr>
            <a:spLocks noGrp="1"/>
          </p:cNvSpPr>
          <p:nvPr>
            <p:ph type="title"/>
          </p:nvPr>
        </p:nvSpPr>
        <p:spPr>
          <a:xfrm>
            <a:off x="240942" y="185738"/>
            <a:ext cx="8410576" cy="457201"/>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a:t>
            </a:r>
            <a:r>
              <a:rPr sz="3200" dirty="0" smtClean="0">
                <a:solidFill>
                  <a:srgbClr val="008881"/>
                </a:solidFill>
                <a:uFill>
                  <a:solidFill>
                    <a:srgbClr val="008881"/>
                  </a:solidFill>
                </a:uFill>
              </a:rPr>
              <a:t> </a:t>
            </a:r>
            <a:r>
              <a:rPr sz="3200" dirty="0">
                <a:solidFill>
                  <a:srgbClr val="008881"/>
                </a:solidFill>
                <a:uFill>
                  <a:solidFill>
                    <a:srgbClr val="008881"/>
                  </a:solidFill>
                </a:uFill>
              </a:rPr>
              <a:t>little cloud book…</a:t>
            </a:r>
          </a:p>
        </p:txBody>
      </p:sp>
      <p:pic>
        <p:nvPicPr>
          <p:cNvPr id="890" name="pasted-image.png"/>
          <p:cNvPicPr/>
          <p:nvPr/>
        </p:nvPicPr>
        <p:blipFill>
          <a:blip r:embed="rId2">
            <a:extLst/>
          </a:blip>
          <a:stretch>
            <a:fillRect/>
          </a:stretch>
        </p:blipFill>
        <p:spPr>
          <a:xfrm>
            <a:off x="6057552" y="59046"/>
            <a:ext cx="3010513" cy="4515768"/>
          </a:xfrm>
          <a:prstGeom prst="rect">
            <a:avLst/>
          </a:prstGeom>
          <a:ln w="12700">
            <a:miter lim="400000"/>
          </a:ln>
        </p:spPr>
      </p:pic>
      <p:sp>
        <p:nvSpPr>
          <p:cNvPr id="891" name="Shape 891"/>
          <p:cNvSpPr/>
          <p:nvPr/>
        </p:nvSpPr>
        <p:spPr>
          <a:xfrm>
            <a:off x="240942" y="951229"/>
            <a:ext cx="5699248" cy="32410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Available to you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compliments of Pivotal!</a:t>
            </a:r>
          </a:p>
          <a:p>
            <a:pPr lvl="0">
              <a:defRPr>
                <a:solidFill>
                  <a:srgbClr val="000000"/>
                </a:solidFill>
                <a:uFillTx/>
              </a:defRPr>
            </a:pPr>
            <a:endParaRPr sz="2300">
              <a:solidFill>
                <a:srgbClr val="4D4D4D"/>
              </a:solidFill>
              <a:uFill>
                <a:solidFill>
                  <a:srgbClr val="4D4D4D"/>
                </a:solidFill>
              </a:uFill>
              <a:latin typeface="Avenir Next"/>
              <a:ea typeface="Avenir Next"/>
              <a:cs typeface="Avenir Next"/>
              <a:sym typeface="Avenir Next"/>
            </a:endParaRP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Get your FREE print copy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at the O’Reilly booth!</a:t>
            </a:r>
          </a:p>
          <a:p>
            <a:pPr lvl="0">
              <a:defRPr>
                <a:solidFill>
                  <a:srgbClr val="000000"/>
                </a:solidFill>
                <a:uFillTx/>
              </a:defRPr>
            </a:pPr>
            <a:endParaRPr sz="2300">
              <a:solidFill>
                <a:srgbClr val="4D4D4D"/>
              </a:solidFill>
              <a:uFill>
                <a:solidFill>
                  <a:srgbClr val="4D4D4D"/>
                </a:solidFill>
              </a:uFill>
              <a:latin typeface="Avenir Next"/>
              <a:ea typeface="Avenir Next"/>
              <a:cs typeface="Avenir Next"/>
              <a:sym typeface="Avenir Next"/>
            </a:endParaRP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Or, get the FREE e-book </a:t>
            </a:r>
          </a:p>
          <a:p>
            <a:pPr lvl="0">
              <a:defRPr>
                <a:solidFill>
                  <a:srgbClr val="000000"/>
                </a:solidFill>
                <a:uFillTx/>
              </a:defRPr>
            </a:pPr>
            <a:r>
              <a:rPr sz="2300">
                <a:solidFill>
                  <a:srgbClr val="4D4D4D"/>
                </a:solidFill>
                <a:uFill>
                  <a:solidFill>
                    <a:srgbClr val="4D4D4D"/>
                  </a:solidFill>
                </a:uFill>
                <a:latin typeface="Avenir Next"/>
                <a:ea typeface="Avenir Next"/>
                <a:cs typeface="Avenir Next"/>
                <a:sym typeface="Avenir Next"/>
              </a:rPr>
              <a:t>at </a:t>
            </a:r>
            <a:r>
              <a:rPr sz="2300" u="sng">
                <a:solidFill>
                  <a:srgbClr val="3EA7BC"/>
                </a:solidFill>
                <a:uFill>
                  <a:solidFill>
                    <a:srgbClr val="3EA7BC"/>
                  </a:solidFill>
                </a:uFill>
                <a:latin typeface="Avenir Next"/>
                <a:ea typeface="Avenir Next"/>
                <a:cs typeface="Avenir Next"/>
                <a:sym typeface="Avenir Next"/>
                <a:hlinkClick r:id="rId3"/>
              </a:rPr>
              <a:t>http://bit.ly/cloud-native-book</a:t>
            </a:r>
            <a:r>
              <a:rPr sz="2300">
                <a:solidFill>
                  <a:srgbClr val="4D4D4D"/>
                </a:solidFill>
                <a:uFill>
                  <a:solidFill>
                    <a:srgbClr val="4D4D4D"/>
                  </a:solidFill>
                </a:uFill>
                <a:latin typeface="Avenir Next"/>
                <a:ea typeface="Avenir Next"/>
                <a:cs typeface="Avenir Next"/>
                <a:sym typeface="Avenir Next"/>
              </a:rPr>
              <a:t>!</a:t>
            </a:r>
          </a:p>
        </p:txBody>
      </p:sp>
    </p:spTree>
  </p:cSld>
  <p:clrMapOvr>
    <a:masterClrMapping/>
  </p:clrMapOvr>
  <p:transition xmlns:p14="http://schemas.microsoft.com/office/powerpoint/2010/main" spd="slow">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cSld>
  <p:clrMapOvr>
    <a:masterClrMapping/>
  </p:clrMapOvr>
  <p:transition xmlns:p14="http://schemas.microsoft.com/office/powerpoint/2010/mai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cSld>
  <p:clrMapOvr>
    <a:masterClrMapping/>
  </p:clrMapOvr>
  <p:transition xmlns:p14="http://schemas.microsoft.com/office/powerpoint/2010/mai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912" name="pasted-image.png"/>
          <p:cNvPicPr/>
          <p:nvPr/>
        </p:nvPicPr>
        <p:blipFill>
          <a:blip r:embed="rId2">
            <a:extLst/>
          </a:blip>
          <a:stretch>
            <a:fillRect/>
          </a:stretch>
        </p:blipFill>
        <p:spPr>
          <a:xfrm>
            <a:off x="478631" y="246984"/>
            <a:ext cx="8186738" cy="4229141"/>
          </a:xfrm>
          <a:prstGeom prst="rect">
            <a:avLst/>
          </a:prstGeom>
          <a:ln w="12700">
            <a:miter lim="400000"/>
          </a:ln>
        </p:spPr>
      </p:pic>
      <p:sp>
        <p:nvSpPr>
          <p:cNvPr id="913" name="Shape 913"/>
          <p:cNvSpPr/>
          <p:nvPr/>
        </p:nvSpPr>
        <p:spPr>
          <a:xfrm>
            <a:off x="366713" y="4612555"/>
            <a:ext cx="4304666"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4D4D4D"/>
                  </a:solidFill>
                </a:uFill>
              </a:rPr>
              <a:t>http://www.mattstine.com/microservices</a:t>
            </a:r>
          </a:p>
        </p:txBody>
      </p:sp>
    </p:spTree>
  </p:cSld>
  <p:clrMapOvr>
    <a:masterClrMapping/>
  </p:clrMapOvr>
  <p:transition xmlns:p14="http://schemas.microsoft.com/office/powerpoint/2010/mai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916" name="Shape 91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Show me some code…</a:t>
            </a:r>
          </a:p>
        </p:txBody>
      </p:sp>
      <p:sp>
        <p:nvSpPr>
          <p:cNvPr id="917" name="Shape 917"/>
          <p:cNvSpPr>
            <a:spLocks noGrp="1"/>
          </p:cNvSpPr>
          <p:nvPr>
            <p:ph type="body" idx="1"/>
          </p:nvPr>
        </p:nvSpPr>
        <p:spPr>
          <a:prstGeom prst="rect">
            <a:avLst/>
          </a:prstGeom>
        </p:spPr>
        <p:txBody>
          <a:bodyPr/>
          <a:lstStyle/>
          <a:p>
            <a:pPr lvl="0">
              <a:defRPr sz="1800">
                <a:solidFill>
                  <a:srgbClr val="000000"/>
                </a:solidFill>
                <a:uFillTx/>
              </a:defRPr>
            </a:pPr>
            <a:r>
              <a:rPr sz="2400" u="sng">
                <a:solidFill>
                  <a:srgbClr val="3EA7BC"/>
                </a:solidFill>
                <a:uFill>
                  <a:solidFill>
                    <a:srgbClr val="3EA7BC"/>
                  </a:solidFill>
                </a:uFill>
                <a:hlinkClick r:id="rId2"/>
              </a:rPr>
              <a:t>https://github.com/spring-cloud-samples/fortune-teller</a:t>
            </a:r>
            <a:endParaRPr sz="2400">
              <a:solidFill>
                <a:srgbClr val="4D4D4D"/>
              </a:solidFill>
              <a:uFill>
                <a:solidFill>
                  <a:srgbClr val="4D4D4D"/>
                </a:solidFill>
              </a:uFill>
            </a:endParaRPr>
          </a:p>
          <a:p>
            <a:pPr lvl="0">
              <a:defRPr sz="1800">
                <a:solidFill>
                  <a:srgbClr val="000000"/>
                </a:solidFill>
                <a:uFillTx/>
              </a:defRPr>
            </a:pPr>
            <a:r>
              <a:rPr sz="2400" u="sng">
                <a:solidFill>
                  <a:srgbClr val="3EA7BC"/>
                </a:solidFill>
                <a:uFill>
                  <a:solidFill>
                    <a:srgbClr val="3EA7BC"/>
                  </a:solidFill>
                </a:uFill>
                <a:hlinkClick r:id="rId3"/>
              </a:rPr>
              <a:t>https://github.com/spring-cloud-samples/springbox-cloud</a:t>
            </a:r>
          </a:p>
        </p:txBody>
      </p:sp>
    </p:spTree>
  </p:cSld>
  <p:clrMapOvr>
    <a:masterClrMapping/>
  </p:clrMapOvr>
  <p:transition xmlns:p14="http://schemas.microsoft.com/office/powerpoint/2010/mai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pic>
        <p:nvPicPr>
          <p:cNvPr id="920" name="pasted-image.png"/>
          <p:cNvPicPr/>
          <p:nvPr/>
        </p:nvPicPr>
        <p:blipFill>
          <a:blip r:embed="rId2">
            <a:extLst/>
          </a:blip>
          <a:stretch>
            <a:fillRect/>
          </a:stretch>
        </p:blipFill>
        <p:spPr>
          <a:xfrm>
            <a:off x="805850" y="0"/>
            <a:ext cx="7532300" cy="4600214"/>
          </a:xfrm>
          <a:prstGeom prst="rect">
            <a:avLst/>
          </a:prstGeom>
          <a:ln w="12700">
            <a:miter lim="400000"/>
          </a:ln>
        </p:spPr>
      </p:pic>
      <p:sp>
        <p:nvSpPr>
          <p:cNvPr id="921" name="Shape 921"/>
          <p:cNvSpPr/>
          <p:nvPr/>
        </p:nvSpPr>
        <p:spPr>
          <a:xfrm>
            <a:off x="169913" y="4612555"/>
            <a:ext cx="494337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https://2015.event.springone2gx.com/register</a:t>
            </a:r>
          </a:p>
        </p:txBody>
      </p:sp>
    </p:spTree>
  </p:cSld>
  <p:clrMapOvr>
    <a:masterClrMapping/>
  </p:clrMapOvr>
  <p:transition xmlns:p14="http://schemas.microsoft.com/office/powerpoint/2010/mai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a:t>
            </a:fld>
            <a:endParaRPr sz="800">
              <a:solidFill>
                <a:srgbClr val="808080"/>
              </a:solidFill>
              <a:uFill>
                <a:solidFill>
                  <a:srgbClr val="808080"/>
                </a:solidFill>
              </a:uFill>
            </a:endParaRPr>
          </a:p>
        </p:txBody>
      </p:sp>
      <p:sp>
        <p:nvSpPr>
          <p:cNvPr id="326" name="Shape 32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Is There a Pattern?</a:t>
            </a:r>
          </a:p>
        </p:txBody>
      </p:sp>
      <p:pic>
        <p:nvPicPr>
          <p:cNvPr id="327" name="Picture 326"/>
          <p:cNvPicPr/>
          <p:nvPr/>
        </p:nvPicPr>
        <p:blipFill>
          <a:blip/>
          <a:stretch>
            <a:fillRect/>
          </a:stretch>
        </p:blipFill>
        <p:spPr>
          <a:xfrm>
            <a:off x="4572900" y="2752824"/>
            <a:ext cx="12701" cy="12701"/>
          </a:xfrm>
          <a:prstGeom prst="rect">
            <a:avLst/>
          </a:prstGeom>
          <a:ln w="12700">
            <a:miter lim="400000"/>
          </a:ln>
        </p:spPr>
      </p:pic>
      <p:pic>
        <p:nvPicPr>
          <p:cNvPr id="6" name="Picture 5"/>
          <p:cNvPicPr>
            <a:picLocks noChangeAspect="1"/>
          </p:cNvPicPr>
          <p:nvPr/>
        </p:nvPicPr>
        <p:blipFill>
          <a:blip r:embed="rId3"/>
          <a:stretch>
            <a:fillRect/>
          </a:stretch>
        </p:blipFill>
        <p:spPr>
          <a:xfrm>
            <a:off x="812802" y="1353683"/>
            <a:ext cx="1625598" cy="69668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3693" y="3039858"/>
            <a:ext cx="1402307" cy="753739"/>
          </a:xfrm>
          <a:prstGeom prst="rect">
            <a:avLst/>
          </a:prstGeom>
        </p:spPr>
      </p:pic>
      <p:sp>
        <p:nvSpPr>
          <p:cNvPr id="8" name="TextBox 7"/>
          <p:cNvSpPr txBox="1"/>
          <p:nvPr/>
        </p:nvSpPr>
        <p:spPr>
          <a:xfrm>
            <a:off x="173521" y="2055837"/>
            <a:ext cx="2887133" cy="584776"/>
          </a:xfrm>
          <a:prstGeom prst="rect">
            <a:avLst/>
          </a:prstGeom>
          <a:noFill/>
        </p:spPr>
        <p:txBody>
          <a:bodyPr wrap="square" rtlCol="0">
            <a:spAutoFit/>
          </a:bodyPr>
          <a:lstStyle/>
          <a:p>
            <a:pPr algn="ctr"/>
            <a:r>
              <a:rPr lang="en-US" sz="1600" dirty="0" smtClean="0">
                <a:solidFill>
                  <a:schemeClr val="bg1">
                    <a:lumMod val="50000"/>
                  </a:schemeClr>
                </a:solidFill>
              </a:rPr>
              <a:t>$3.5B valuation</a:t>
            </a:r>
          </a:p>
          <a:p>
            <a:pPr algn="ctr"/>
            <a:r>
              <a:rPr lang="en-US" sz="1600" b="1" dirty="0" smtClean="0">
                <a:solidFill>
                  <a:schemeClr val="bg1">
                    <a:lumMod val="50000"/>
                  </a:schemeClr>
                </a:solidFill>
              </a:rPr>
              <a:t>Financial Services </a:t>
            </a:r>
            <a:endParaRPr lang="en-US" sz="1600" b="1" dirty="0">
              <a:solidFill>
                <a:schemeClr val="bg1">
                  <a:lumMod val="50000"/>
                </a:schemeClr>
              </a:solidFill>
            </a:endParaRPr>
          </a:p>
        </p:txBody>
      </p:sp>
      <p:sp>
        <p:nvSpPr>
          <p:cNvPr id="9" name="TextBox 8"/>
          <p:cNvSpPr txBox="1"/>
          <p:nvPr/>
        </p:nvSpPr>
        <p:spPr>
          <a:xfrm>
            <a:off x="406580" y="3826932"/>
            <a:ext cx="2421015" cy="523220"/>
          </a:xfrm>
          <a:prstGeom prst="rect">
            <a:avLst/>
          </a:prstGeom>
          <a:noFill/>
        </p:spPr>
        <p:txBody>
          <a:bodyPr wrap="square" rtlCol="0">
            <a:spAutoFit/>
          </a:bodyPr>
          <a:lstStyle/>
          <a:p>
            <a:pPr algn="ctr"/>
            <a:r>
              <a:rPr lang="en-US" sz="1400" dirty="0" smtClean="0">
                <a:solidFill>
                  <a:schemeClr val="bg1">
                    <a:lumMod val="50000"/>
                  </a:schemeClr>
                </a:solidFill>
              </a:rPr>
              <a:t>$3.5B valuation</a:t>
            </a:r>
          </a:p>
          <a:p>
            <a:pPr algn="ctr"/>
            <a:r>
              <a:rPr lang="en-US" sz="1400" b="1" dirty="0" smtClean="0">
                <a:solidFill>
                  <a:schemeClr val="bg1">
                    <a:lumMod val="50000"/>
                  </a:schemeClr>
                </a:solidFill>
              </a:rPr>
              <a:t>Travel &amp; Hospitality </a:t>
            </a:r>
            <a:endParaRPr lang="en-US" sz="1400" b="1" dirty="0">
              <a:solidFill>
                <a:schemeClr val="bg1">
                  <a:lumMod val="50000"/>
                </a:schemeClr>
              </a:solidFill>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2721" y="1377996"/>
            <a:ext cx="985873" cy="656054"/>
          </a:xfrm>
          <a:prstGeom prst="rect">
            <a:avLst/>
          </a:prstGeom>
        </p:spPr>
      </p:pic>
      <p:sp>
        <p:nvSpPr>
          <p:cNvPr id="11" name="TextBox 10"/>
          <p:cNvSpPr txBox="1"/>
          <p:nvPr/>
        </p:nvSpPr>
        <p:spPr>
          <a:xfrm>
            <a:off x="3598469" y="2055837"/>
            <a:ext cx="1874377" cy="584776"/>
          </a:xfrm>
          <a:prstGeom prst="rect">
            <a:avLst/>
          </a:prstGeom>
          <a:noFill/>
        </p:spPr>
        <p:txBody>
          <a:bodyPr wrap="square" rtlCol="0">
            <a:spAutoFit/>
          </a:bodyPr>
          <a:lstStyle/>
          <a:p>
            <a:pPr algn="ctr"/>
            <a:r>
              <a:rPr lang="en-US" sz="1600" dirty="0" smtClean="0">
                <a:solidFill>
                  <a:schemeClr val="bg1">
                    <a:lumMod val="50000"/>
                  </a:schemeClr>
                </a:solidFill>
              </a:rPr>
              <a:t>$3.5B valuation </a:t>
            </a:r>
          </a:p>
          <a:p>
            <a:pPr algn="ctr"/>
            <a:r>
              <a:rPr lang="en-US" sz="1600" b="1" dirty="0" smtClean="0">
                <a:solidFill>
                  <a:schemeClr val="bg1">
                    <a:lumMod val="50000"/>
                  </a:schemeClr>
                </a:solidFill>
              </a:rPr>
              <a:t>Transportation</a:t>
            </a:r>
            <a:endParaRPr lang="en-US" sz="1600" b="1" dirty="0">
              <a:solidFill>
                <a:schemeClr val="bg1">
                  <a:lumMod val="50000"/>
                </a:schemeClr>
              </a:solidFill>
            </a:endParaRPr>
          </a:p>
        </p:txBody>
      </p:sp>
      <p:sp>
        <p:nvSpPr>
          <p:cNvPr id="12" name="TextBox 11"/>
          <p:cNvSpPr txBox="1"/>
          <p:nvPr/>
        </p:nvSpPr>
        <p:spPr>
          <a:xfrm>
            <a:off x="3117491" y="3826932"/>
            <a:ext cx="2836332" cy="523220"/>
          </a:xfrm>
          <a:prstGeom prst="rect">
            <a:avLst/>
          </a:prstGeom>
          <a:noFill/>
        </p:spPr>
        <p:txBody>
          <a:bodyPr wrap="square" rtlCol="0">
            <a:spAutoFit/>
          </a:bodyPr>
          <a:lstStyle/>
          <a:p>
            <a:pPr algn="ctr"/>
            <a:r>
              <a:rPr lang="en-US" sz="1400" dirty="0" smtClean="0">
                <a:solidFill>
                  <a:schemeClr val="bg1">
                    <a:lumMod val="50000"/>
                  </a:schemeClr>
                </a:solidFill>
              </a:rPr>
              <a:t>$3.2B Acquisition by Google</a:t>
            </a:r>
          </a:p>
          <a:p>
            <a:pPr algn="ctr"/>
            <a:r>
              <a:rPr lang="en-US" sz="1400" b="1" dirty="0" smtClean="0">
                <a:solidFill>
                  <a:schemeClr val="bg1">
                    <a:lumMod val="50000"/>
                  </a:schemeClr>
                </a:solidFill>
              </a:rPr>
              <a:t>Home Automation</a:t>
            </a:r>
            <a:endParaRPr lang="en-US" sz="1400" b="1" dirty="0">
              <a:solidFill>
                <a:schemeClr val="bg1">
                  <a:lumMod val="50000"/>
                </a:schemeClr>
              </a:solidFill>
            </a:endParaRPr>
          </a:p>
        </p:txBody>
      </p:sp>
      <p:sp>
        <p:nvSpPr>
          <p:cNvPr id="13" name="TextBox 12"/>
          <p:cNvSpPr txBox="1"/>
          <p:nvPr/>
        </p:nvSpPr>
        <p:spPr>
          <a:xfrm>
            <a:off x="6446079" y="2055837"/>
            <a:ext cx="2032000" cy="584776"/>
          </a:xfrm>
          <a:prstGeom prst="rect">
            <a:avLst/>
          </a:prstGeom>
          <a:noFill/>
        </p:spPr>
        <p:txBody>
          <a:bodyPr wrap="square" rtlCol="0">
            <a:spAutoFit/>
          </a:bodyPr>
          <a:lstStyle/>
          <a:p>
            <a:pPr algn="ctr"/>
            <a:r>
              <a:rPr lang="en-US" sz="1600" dirty="0" smtClean="0">
                <a:solidFill>
                  <a:schemeClr val="bg1">
                    <a:lumMod val="50000"/>
                  </a:schemeClr>
                </a:solidFill>
              </a:rPr>
              <a:t>$20B valuation </a:t>
            </a:r>
          </a:p>
          <a:p>
            <a:pPr algn="ctr"/>
            <a:r>
              <a:rPr lang="en-US" sz="1600" b="1" dirty="0" smtClean="0">
                <a:solidFill>
                  <a:schemeClr val="bg1">
                    <a:lumMod val="50000"/>
                  </a:schemeClr>
                </a:solidFill>
              </a:rPr>
              <a:t>Entertainment </a:t>
            </a:r>
            <a:endParaRPr lang="en-US" sz="1600" b="1" dirty="0">
              <a:solidFill>
                <a:schemeClr val="bg1">
                  <a:lumMod val="50000"/>
                </a:schemeClr>
              </a:solidFill>
            </a:endParaRPr>
          </a:p>
        </p:txBody>
      </p:sp>
      <p:sp>
        <p:nvSpPr>
          <p:cNvPr id="15" name="TextBox 14"/>
          <p:cNvSpPr txBox="1"/>
          <p:nvPr/>
        </p:nvSpPr>
        <p:spPr>
          <a:xfrm>
            <a:off x="6446079" y="3826932"/>
            <a:ext cx="2032000" cy="523220"/>
          </a:xfrm>
          <a:prstGeom prst="rect">
            <a:avLst/>
          </a:prstGeom>
          <a:noFill/>
        </p:spPr>
        <p:txBody>
          <a:bodyPr wrap="square" rtlCol="0">
            <a:spAutoFit/>
          </a:bodyPr>
          <a:lstStyle/>
          <a:p>
            <a:pPr algn="ctr"/>
            <a:r>
              <a:rPr lang="en-US" sz="1400" dirty="0" smtClean="0">
                <a:solidFill>
                  <a:schemeClr val="bg1">
                    <a:lumMod val="50000"/>
                  </a:schemeClr>
                </a:solidFill>
              </a:rPr>
              <a:t>$26B valuation </a:t>
            </a:r>
          </a:p>
          <a:p>
            <a:pPr algn="ctr"/>
            <a:r>
              <a:rPr lang="en-US" sz="1400" b="1" dirty="0" smtClean="0">
                <a:solidFill>
                  <a:schemeClr val="bg1">
                    <a:lumMod val="50000"/>
                  </a:schemeClr>
                </a:solidFill>
              </a:rPr>
              <a:t>Tesla - Automotive</a:t>
            </a:r>
            <a:endParaRPr lang="en-US" sz="1400" b="1" dirty="0">
              <a:solidFill>
                <a:schemeClr val="bg1">
                  <a:lumMod val="50000"/>
                </a:schemeClr>
              </a:solidFill>
            </a:endParaRPr>
          </a:p>
        </p:txBody>
      </p:sp>
      <p:pic>
        <p:nvPicPr>
          <p:cNvPr id="16" name="Picture 15" descr="Netflix.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07494" y="1591824"/>
            <a:ext cx="1087156" cy="330002"/>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7487" y="2760133"/>
            <a:ext cx="1511651" cy="1011514"/>
          </a:xfrm>
          <a:prstGeom prst="rect">
            <a:avLst/>
          </a:prstGeom>
        </p:spPr>
      </p:pic>
      <p:pic>
        <p:nvPicPr>
          <p:cNvPr id="2" name="Picture 1"/>
          <p:cNvPicPr>
            <a:picLocks noChangeAspect="1"/>
          </p:cNvPicPr>
          <p:nvPr/>
        </p:nvPicPr>
        <p:blipFill>
          <a:blip r:embed="rId8"/>
          <a:stretch>
            <a:fillRect/>
          </a:stretch>
        </p:blipFill>
        <p:spPr>
          <a:xfrm>
            <a:off x="7048614" y="2765525"/>
            <a:ext cx="872072" cy="1081040"/>
          </a:xfrm>
          <a:prstGeom prst="rect">
            <a:avLst/>
          </a:prstGeom>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pic>
        <p:nvPicPr>
          <p:cNvPr id="333" name="pasted-image.png"/>
          <p:cNvPicPr/>
          <p:nvPr/>
        </p:nvPicPr>
        <p:blipFill>
          <a:blip r:embed="rId2">
            <a:extLst/>
          </a:blip>
          <a:srcRect b="9459"/>
          <a:stretch>
            <a:fillRect/>
          </a:stretch>
        </p:blipFill>
        <p:spPr>
          <a:xfrm>
            <a:off x="0" y="0"/>
            <a:ext cx="9144000" cy="4656936"/>
          </a:xfrm>
          <a:prstGeom prst="rect">
            <a:avLst/>
          </a:prstGeom>
          <a:ln w="12700">
            <a:miter lim="400000"/>
          </a:ln>
        </p:spPr>
      </p:pic>
      <p:sp>
        <p:nvSpPr>
          <p:cNvPr id="334" name="Shape 334"/>
          <p:cNvSpPr/>
          <p:nvPr/>
        </p:nvSpPr>
        <p:spPr>
          <a:xfrm>
            <a:off x="3486616" y="790969"/>
            <a:ext cx="2170768"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solidFill>
                  <a:srgbClr val="000000"/>
                </a:solidFill>
              </a:defRPr>
            </a:lvl1pPr>
          </a:lstStyle>
          <a:p>
            <a:pPr lvl="0">
              <a:defRPr sz="1800">
                <a:uFillTx/>
              </a:defRPr>
            </a:pPr>
            <a:r>
              <a:rPr sz="4800">
                <a:uFill>
                  <a:solidFill>
                    <a:srgbClr val="4D4D4D"/>
                  </a:solidFill>
                </a:uFill>
              </a:rPr>
              <a:t>SPEED</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xfrm>
            <a:off x="366713" y="325438"/>
            <a:ext cx="8410576" cy="60955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A Tale of Two Companies</a:t>
            </a:r>
          </a:p>
        </p:txBody>
      </p:sp>
      <p:sp>
        <p:nvSpPr>
          <p:cNvPr id="337" name="Shape 3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a:t>
            </a:fld>
            <a:endParaRPr sz="800">
              <a:solidFill>
                <a:srgbClr val="808080"/>
              </a:solidFill>
              <a:uFill>
                <a:solidFill>
                  <a:srgbClr val="808080"/>
                </a:solidFill>
              </a:uFill>
            </a:endParaRPr>
          </a:p>
        </p:txBody>
      </p:sp>
      <p:pic>
        <p:nvPicPr>
          <p:cNvPr id="338" name="pasted-image.png"/>
          <p:cNvPicPr/>
          <p:nvPr/>
        </p:nvPicPr>
        <p:blipFill>
          <a:blip r:embed="rId2">
            <a:extLst/>
          </a:blip>
          <a:stretch>
            <a:fillRect/>
          </a:stretch>
        </p:blipFill>
        <p:spPr>
          <a:xfrm>
            <a:off x="366713" y="714604"/>
            <a:ext cx="4381928" cy="2464836"/>
          </a:xfrm>
          <a:prstGeom prst="rect">
            <a:avLst/>
          </a:prstGeom>
          <a:ln w="12700">
            <a:miter lim="400000"/>
          </a:ln>
        </p:spPr>
      </p:pic>
      <p:pic>
        <p:nvPicPr>
          <p:cNvPr id="339" name="pasted-image.png"/>
          <p:cNvPicPr/>
          <p:nvPr/>
        </p:nvPicPr>
        <p:blipFill>
          <a:blip r:embed="rId3">
            <a:extLst/>
          </a:blip>
          <a:stretch>
            <a:fillRect/>
          </a:stretch>
        </p:blipFill>
        <p:spPr>
          <a:xfrm>
            <a:off x="4748640" y="2197803"/>
            <a:ext cx="3679027" cy="2204543"/>
          </a:xfrm>
          <a:prstGeom prst="rect">
            <a:avLst/>
          </a:prstGeom>
          <a:ln w="12700">
            <a:miter lim="400000"/>
          </a:ln>
        </p:spPr>
      </p:pic>
    </p:spTree>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droppedImage.tiff"/>
          <p:cNvPicPr/>
          <p:nvPr/>
        </p:nvPicPr>
        <p:blipFill>
          <a:blip r:embed="rId2">
            <a:extLst/>
          </a:blip>
          <a:srcRect b="24448"/>
          <a:stretch>
            <a:fillRect/>
          </a:stretch>
        </p:blipFill>
        <p:spPr>
          <a:xfrm>
            <a:off x="0" y="-107240"/>
            <a:ext cx="9419066" cy="4752386"/>
          </a:xfrm>
          <a:prstGeom prst="rect">
            <a:avLst/>
          </a:prstGeom>
          <a:ln w="12700">
            <a:miter lim="400000"/>
          </a:ln>
        </p:spPr>
      </p:pic>
      <p:sp>
        <p:nvSpPr>
          <p:cNvPr id="342" name="Shape 3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7</a:t>
            </a:fld>
            <a:endParaRPr sz="800">
              <a:solidFill>
                <a:srgbClr val="808080"/>
              </a:solidFill>
              <a:uFill>
                <a:solidFill>
                  <a:srgbClr val="808080"/>
                </a:solidFill>
              </a:uFill>
            </a:endParaRPr>
          </a:p>
        </p:txBody>
      </p:sp>
      <p:sp>
        <p:nvSpPr>
          <p:cNvPr id="343" name="Shape 343"/>
          <p:cNvSpPr/>
          <p:nvPr/>
        </p:nvSpPr>
        <p:spPr>
          <a:xfrm>
            <a:off x="166330" y="83724"/>
            <a:ext cx="2475270" cy="769998"/>
          </a:xfrm>
          <a:prstGeom prst="rect">
            <a:avLst/>
          </a:prstGeom>
          <a:ln w="12700">
            <a:miter lim="400000"/>
          </a:ln>
          <a:effectLst>
            <a:outerShdw blurRad="38100" dist="20000" dir="5400000" rotWithShape="0">
              <a:srgbClr val="000000">
                <a:alpha val="74229"/>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sz="4800">
                <a:solidFill>
                  <a:srgbClr val="FFFFFF"/>
                </a:solidFill>
              </a:defRPr>
            </a:lvl1pPr>
          </a:lstStyle>
          <a:p>
            <a:pPr lvl="0">
              <a:defRPr sz="1800">
                <a:solidFill>
                  <a:srgbClr val="000000"/>
                </a:solidFill>
                <a:uFillTx/>
              </a:defRPr>
            </a:pPr>
            <a:r>
              <a:rPr sz="4800">
                <a:solidFill>
                  <a:srgbClr val="FFFFFF"/>
                </a:solidFill>
                <a:uFill>
                  <a:solidFill>
                    <a:srgbClr val="4D4D4D"/>
                  </a:solidFill>
                </a:uFill>
              </a:rPr>
              <a:t>SAFETY</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8</a:t>
            </a:fld>
            <a:endParaRPr sz="800">
              <a:solidFill>
                <a:srgbClr val="808080"/>
              </a:solidFill>
              <a:uFill>
                <a:solidFill>
                  <a:srgbClr val="808080"/>
                </a:solidFill>
              </a:uFill>
            </a:endParaRPr>
          </a:p>
        </p:txBody>
      </p:sp>
      <p:sp>
        <p:nvSpPr>
          <p:cNvPr id="346" name="Shape 346"/>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Safety?</a:t>
            </a:r>
          </a:p>
        </p:txBody>
      </p:sp>
      <p:sp>
        <p:nvSpPr>
          <p:cNvPr id="347" name="Shape 347"/>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Visibility</a:t>
            </a:r>
          </a:p>
          <a:p>
            <a:pPr lvl="0">
              <a:defRPr sz="1800">
                <a:solidFill>
                  <a:srgbClr val="000000"/>
                </a:solidFill>
                <a:uFillTx/>
              </a:defRPr>
            </a:pPr>
            <a:r>
              <a:rPr sz="2400">
                <a:solidFill>
                  <a:srgbClr val="4D4D4D"/>
                </a:solidFill>
                <a:uFill>
                  <a:solidFill>
                    <a:srgbClr val="4D4D4D"/>
                  </a:solidFill>
                </a:uFill>
              </a:rPr>
              <a:t>Fault Isolation</a:t>
            </a:r>
          </a:p>
          <a:p>
            <a:pPr lvl="0">
              <a:defRPr sz="1800">
                <a:solidFill>
                  <a:srgbClr val="000000"/>
                </a:solidFill>
                <a:uFillTx/>
              </a:defRPr>
            </a:pPr>
            <a:r>
              <a:rPr sz="2400">
                <a:solidFill>
                  <a:srgbClr val="4D4D4D"/>
                </a:solidFill>
                <a:uFill>
                  <a:solidFill>
                    <a:srgbClr val="4D4D4D"/>
                  </a:solidFill>
                </a:uFill>
              </a:rPr>
              <a:t>Fault Tolerance</a:t>
            </a:r>
          </a:p>
          <a:p>
            <a:pPr lvl="0">
              <a:defRPr sz="1800">
                <a:solidFill>
                  <a:srgbClr val="000000"/>
                </a:solidFill>
                <a:uFillTx/>
              </a:defRPr>
            </a:pPr>
            <a:r>
              <a:rPr sz="2400">
                <a:solidFill>
                  <a:srgbClr val="4D4D4D"/>
                </a:solidFill>
                <a:uFill>
                  <a:solidFill>
                    <a:srgbClr val="4D4D4D"/>
                  </a:solidFill>
                </a:uFill>
              </a:rPr>
              <a:t>Automated Recovery</a:t>
            </a:r>
          </a:p>
        </p:txBody>
      </p:sp>
    </p:spTree>
  </p:cSld>
  <p:clrMapOvr>
    <a:masterClrMapping/>
  </p:clrMapOvr>
  <p:transition xmlns:p14="http://schemas.microsoft.com/office/powerpoint/2010/main">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347">
                                            <p:bg/>
                                          </p:spTgt>
                                        </p:tgtEl>
                                        <p:attrNameLst>
                                          <p:attrName>style.visibility</p:attrName>
                                        </p:attrNameLst>
                                      </p:cBhvr>
                                      <p:to>
                                        <p:strVal val="visible"/>
                                      </p:to>
                                    </p:set>
                                    <p:animEffect transition="in" filter="dissolve">
                                      <p:cBhvr>
                                        <p:cTn id="7" dur="1000"/>
                                        <p:tgtEl>
                                          <p:spTgt spid="347">
                                            <p:bg/>
                                          </p:spTgt>
                                        </p:tgtEl>
                                      </p:cBhvr>
                                    </p:animEffect>
                                  </p:childTnLst>
                                </p:cTn>
                              </p:par>
                              <p:par>
                                <p:cTn id="8" presetID="9" presetClass="entr" presetSubtype="0" fill="hold" grpId="1">
                                  <p:stCondLst>
                                    <p:cond delay="0"/>
                                  </p:stCondLst>
                                  <p:iterate>
                                    <p:tmAbs val="0"/>
                                  </p:iterate>
                                  <p:childTnLst>
                                    <p:set>
                                      <p:cBhvr>
                                        <p:cTn id="9" fill="hold"/>
                                        <p:tgtEl>
                                          <p:spTgt spid="347">
                                            <p:txEl>
                                              <p:pRg st="0" end="0"/>
                                            </p:txEl>
                                          </p:spTgt>
                                        </p:tgtEl>
                                        <p:attrNameLst>
                                          <p:attrName>style.visibility</p:attrName>
                                        </p:attrNameLst>
                                      </p:cBhvr>
                                      <p:to>
                                        <p:strVal val="visible"/>
                                      </p:to>
                                    </p:set>
                                    <p:animEffect transition="in" filter="dissolve">
                                      <p:cBhvr>
                                        <p:cTn id="10" dur="1000"/>
                                        <p:tgtEl>
                                          <p:spTgt spid="3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iterate>
                                    <p:tmAbs val="0"/>
                                  </p:iterate>
                                  <p:childTnLst>
                                    <p:set>
                                      <p:cBhvr>
                                        <p:cTn id="14" fill="hold"/>
                                        <p:tgtEl>
                                          <p:spTgt spid="347">
                                            <p:txEl>
                                              <p:pRg st="1" end="1"/>
                                            </p:txEl>
                                          </p:spTgt>
                                        </p:tgtEl>
                                        <p:attrNameLst>
                                          <p:attrName>style.visibility</p:attrName>
                                        </p:attrNameLst>
                                      </p:cBhvr>
                                      <p:to>
                                        <p:strVal val="visible"/>
                                      </p:to>
                                    </p:set>
                                    <p:animEffect transition="in" filter="dissolve">
                                      <p:cBhvr>
                                        <p:cTn id="15" dur="1000"/>
                                        <p:tgtEl>
                                          <p:spTgt spid="3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iterate>
                                    <p:tmAbs val="0"/>
                                  </p:iterate>
                                  <p:childTnLst>
                                    <p:set>
                                      <p:cBhvr>
                                        <p:cTn id="19" fill="hold"/>
                                        <p:tgtEl>
                                          <p:spTgt spid="347">
                                            <p:txEl>
                                              <p:pRg st="2" end="2"/>
                                            </p:txEl>
                                          </p:spTgt>
                                        </p:tgtEl>
                                        <p:attrNameLst>
                                          <p:attrName>style.visibility</p:attrName>
                                        </p:attrNameLst>
                                      </p:cBhvr>
                                      <p:to>
                                        <p:strVal val="visible"/>
                                      </p:to>
                                    </p:set>
                                    <p:animEffect transition="in" filter="dissolve">
                                      <p:cBhvr>
                                        <p:cTn id="20" dur="1000"/>
                                        <p:tgtEl>
                                          <p:spTgt spid="3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iterate>
                                    <p:tmAbs val="0"/>
                                  </p:iterate>
                                  <p:childTnLst>
                                    <p:set>
                                      <p:cBhvr>
                                        <p:cTn id="24" fill="hold"/>
                                        <p:tgtEl>
                                          <p:spTgt spid="347">
                                            <p:txEl>
                                              <p:pRg st="3" end="3"/>
                                            </p:txEl>
                                          </p:spTgt>
                                        </p:tgtEl>
                                        <p:attrNameLst>
                                          <p:attrName>style.visibility</p:attrName>
                                        </p:attrNameLst>
                                      </p:cBhvr>
                                      <p:to>
                                        <p:strVal val="visible"/>
                                      </p:to>
                                    </p:set>
                                    <p:animEffect transition="in" filter="dissolve">
                                      <p:cBhvr>
                                        <p:cTn id="25" dur="1000"/>
                                        <p:tgtEl>
                                          <p:spTgt spid="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pic>
        <p:nvPicPr>
          <p:cNvPr id="350" name="pasted-image.png"/>
          <p:cNvPicPr/>
          <p:nvPr/>
        </p:nvPicPr>
        <p:blipFill>
          <a:blip r:embed="rId2">
            <a:extLst/>
          </a:blip>
          <a:srcRect b="29935"/>
          <a:stretch>
            <a:fillRect/>
          </a:stretch>
        </p:blipFill>
        <p:spPr>
          <a:xfrm>
            <a:off x="-220043" y="-399756"/>
            <a:ext cx="9584175" cy="5036323"/>
          </a:xfrm>
          <a:prstGeom prst="rect">
            <a:avLst/>
          </a:prstGeom>
          <a:ln w="12700">
            <a:miter lim="400000"/>
          </a:ln>
        </p:spPr>
      </p:pic>
      <p:sp>
        <p:nvSpPr>
          <p:cNvPr id="351" name="Shape 351"/>
          <p:cNvSpPr/>
          <p:nvPr/>
        </p:nvSpPr>
        <p:spPr>
          <a:xfrm>
            <a:off x="3520400" y="2118416"/>
            <a:ext cx="2103200" cy="769998"/>
          </a:xfrm>
          <a:prstGeom prst="rect">
            <a:avLst/>
          </a:prstGeom>
          <a:ln w="12700">
            <a:miter lim="400000"/>
          </a:ln>
          <a:effectLst>
            <a:outerShdw blurRad="1524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4800">
                <a:solidFill>
                  <a:srgbClr val="FFFFFF"/>
                </a:solidFill>
              </a:defRPr>
            </a:lvl1pPr>
          </a:lstStyle>
          <a:p>
            <a:pPr lvl="0">
              <a:defRPr sz="1800">
                <a:solidFill>
                  <a:srgbClr val="000000"/>
                </a:solidFill>
                <a:uFillTx/>
              </a:defRPr>
            </a:pPr>
            <a:r>
              <a:rPr sz="4800">
                <a:solidFill>
                  <a:srgbClr val="FFFFFF"/>
                </a:solidFill>
                <a:uFill>
                  <a:solidFill>
                    <a:srgbClr val="4D4D4D"/>
                  </a:solidFill>
                </a:uFill>
              </a:rPr>
              <a:t>SCALE</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TotalTime>
  <Words>1605</Words>
  <Application>Microsoft Macintosh PowerPoint</Application>
  <PresentationFormat>On-screen Show (16:9)</PresentationFormat>
  <Paragraphs>325</Paragraphs>
  <Slides>40</Slides>
  <Notes>23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Default</vt:lpstr>
      <vt:lpstr>Continuous Deliver and Mircoservices</vt:lpstr>
      <vt:lpstr>PowerPoint Presentation</vt:lpstr>
      <vt:lpstr>“Software is Eating the World”</vt:lpstr>
      <vt:lpstr>Is There a Pattern?</vt:lpstr>
      <vt:lpstr>PowerPoint Presentation</vt:lpstr>
      <vt:lpstr>A Tale of Two Companies</vt:lpstr>
      <vt:lpstr>PowerPoint Presentation</vt:lpstr>
      <vt:lpstr>Safety?</vt:lpstr>
      <vt:lpstr>PowerPoint Presentation</vt:lpstr>
      <vt:lpstr>Horizontal Scale</vt:lpstr>
      <vt:lpstr>But what is  Cloud-Native Architecture?</vt:lpstr>
      <vt:lpstr>DEFINE: Micro Service</vt:lpstr>
      <vt:lpstr>PowerPoint Presentation</vt:lpstr>
      <vt:lpstr>Not Monoliths</vt:lpstr>
      <vt:lpstr>Not Traditional (ESB-centric) SOA</vt:lpstr>
      <vt:lpstr>But Microservices!</vt:lpstr>
      <vt:lpstr>Microservice Architecture</vt:lpstr>
      <vt:lpstr>PowerPoint Presentation</vt:lpstr>
      <vt:lpstr>Challenges of Distributed Systems</vt:lpstr>
      <vt:lpstr>PowerPoint Presentation</vt:lpstr>
      <vt:lpstr>Self-Service Agile Infrastructure</vt:lpstr>
      <vt:lpstr>What does  the journey look like?</vt:lpstr>
      <vt:lpstr>What is Continuous Delivery?</vt:lpstr>
      <vt:lpstr>What is Continuous Delivery?</vt:lpstr>
      <vt:lpstr>Continuous Deployment?</vt:lpstr>
      <vt:lpstr>Continuous Delivery != Continuous Deployment</vt:lpstr>
      <vt:lpstr>Keep the Wheel Spinning!</vt:lpstr>
      <vt:lpstr>PowerPoint Presentation</vt:lpstr>
      <vt:lpstr>Silo Delivery</vt:lpstr>
      <vt:lpstr>Continuous Delivery</vt:lpstr>
      <vt:lpstr>Continuous Delivery</vt:lpstr>
      <vt:lpstr>PowerPoint Presentation</vt:lpstr>
      <vt:lpstr>Where do I start?</vt:lpstr>
      <vt:lpstr>A little cloud book…</vt:lpstr>
      <vt:lpstr>Foundations</vt:lpstr>
      <vt:lpstr>Foundations</vt:lpstr>
      <vt:lpstr>PowerPoint Presentation</vt:lpstr>
      <vt:lpstr>Show me some code…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Cloud-Native Journey</dc:title>
  <cp:lastModifiedBy>VMware Inc.</cp:lastModifiedBy>
  <cp:revision>8</cp:revision>
  <dcterms:modified xsi:type="dcterms:W3CDTF">2015-08-11T20:59:09Z</dcterms:modified>
</cp:coreProperties>
</file>